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285" r:id="rId2"/>
    <p:sldId id="296" r:id="rId3"/>
    <p:sldId id="378" r:id="rId4"/>
    <p:sldId id="297" r:id="rId5"/>
    <p:sldId id="298" r:id="rId6"/>
    <p:sldId id="316" r:id="rId7"/>
    <p:sldId id="321" r:id="rId8"/>
    <p:sldId id="322" r:id="rId9"/>
    <p:sldId id="320" r:id="rId10"/>
    <p:sldId id="355" r:id="rId11"/>
    <p:sldId id="358" r:id="rId12"/>
    <p:sldId id="301" r:id="rId13"/>
    <p:sldId id="294" r:id="rId14"/>
    <p:sldId id="302" r:id="rId15"/>
    <p:sldId id="303" r:id="rId16"/>
    <p:sldId id="375" r:id="rId17"/>
    <p:sldId id="376" r:id="rId18"/>
    <p:sldId id="305" r:id="rId19"/>
    <p:sldId id="307" r:id="rId20"/>
    <p:sldId id="306" r:id="rId21"/>
    <p:sldId id="352" r:id="rId22"/>
    <p:sldId id="360" r:id="rId23"/>
    <p:sldId id="345" r:id="rId24"/>
    <p:sldId id="353" r:id="rId25"/>
    <p:sldId id="344" r:id="rId26"/>
    <p:sldId id="351" r:id="rId27"/>
    <p:sldId id="356" r:id="rId28"/>
    <p:sldId id="317" r:id="rId29"/>
    <p:sldId id="312" r:id="rId30"/>
    <p:sldId id="377" r:id="rId31"/>
    <p:sldId id="313" r:id="rId32"/>
    <p:sldId id="362" r:id="rId33"/>
    <p:sldId id="373" r:id="rId34"/>
    <p:sldId id="370" r:id="rId35"/>
    <p:sldId id="371" r:id="rId36"/>
    <p:sldId id="372" r:id="rId37"/>
    <p:sldId id="363" r:id="rId38"/>
    <p:sldId id="369" r:id="rId39"/>
    <p:sldId id="361" r:id="rId40"/>
    <p:sldId id="368" r:id="rId41"/>
    <p:sldId id="318" r:id="rId42"/>
    <p:sldId id="366" r:id="rId43"/>
    <p:sldId id="367" r:id="rId44"/>
    <p:sldId id="365" r:id="rId45"/>
    <p:sldId id="364" r:id="rId46"/>
    <p:sldId id="319" r:id="rId47"/>
    <p:sldId id="343" r:id="rId48"/>
    <p:sldId id="314" r:id="rId49"/>
    <p:sldId id="333" r:id="rId50"/>
    <p:sldId id="357" r:id="rId51"/>
    <p:sldId id="288" r:id="rId52"/>
    <p:sldId id="289" r:id="rId53"/>
    <p:sldId id="290" r:id="rId54"/>
    <p:sldId id="327" r:id="rId55"/>
    <p:sldId id="291" r:id="rId56"/>
    <p:sldId id="292" r:id="rId57"/>
    <p:sldId id="329" r:id="rId58"/>
    <p:sldId id="328" r:id="rId59"/>
    <p:sldId id="295" r:id="rId60"/>
    <p:sldId id="293" r:id="rId61"/>
    <p:sldId id="334" r:id="rId62"/>
    <p:sldId id="335" r:id="rId63"/>
    <p:sldId id="336" r:id="rId64"/>
    <p:sldId id="337" r:id="rId65"/>
    <p:sldId id="279" r:id="rId66"/>
    <p:sldId id="304" r:id="rId67"/>
    <p:sldId id="277" r:id="rId68"/>
    <p:sldId id="282" r:id="rId69"/>
    <p:sldId id="323" r:id="rId70"/>
    <p:sldId id="326" r:id="rId71"/>
    <p:sldId id="324" r:id="rId72"/>
    <p:sldId id="330" r:id="rId73"/>
    <p:sldId id="325" r:id="rId74"/>
    <p:sldId id="346" r:id="rId75"/>
    <p:sldId id="354" r:id="rId76"/>
    <p:sldId id="347" r:id="rId77"/>
    <p:sldId id="350" r:id="rId78"/>
    <p:sldId id="311" r:id="rId79"/>
    <p:sldId id="315" r:id="rId80"/>
    <p:sldId id="310" r:id="rId81"/>
    <p:sldId id="331" r:id="rId82"/>
    <p:sldId id="339" r:id="rId83"/>
    <p:sldId id="332" r:id="rId84"/>
    <p:sldId id="338" r:id="rId85"/>
    <p:sldId id="359" r:id="rId86"/>
  </p:sldIdLst>
  <p:sldSz cx="9906000" cy="6858000" type="A4"/>
  <p:notesSz cx="7099300" cy="10234613"/>
  <p:defaultTextStyle>
    <a:defPPr>
      <a:defRPr lang="en-GB"/>
    </a:defPPr>
    <a:lvl1pPr algn="r" rtl="0" eaLnBrk="0" fontAlgn="base" hangingPunct="0">
      <a:spcBef>
        <a:spcPct val="0"/>
      </a:spcBef>
      <a:spcAft>
        <a:spcPct val="0"/>
      </a:spcAft>
      <a:buClr>
        <a:schemeClr val="bg2"/>
      </a:buClr>
      <a:buSzPct val="75000"/>
      <a:buFont typeface="Wingdings" pitchFamily="2" charset="2"/>
      <a:defRPr sz="2400" b="1" kern="1200">
        <a:solidFill>
          <a:schemeClr val="bg2"/>
        </a:solidFill>
        <a:latin typeface="Courier New" pitchFamily="49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buClr>
        <a:schemeClr val="bg2"/>
      </a:buClr>
      <a:buSzPct val="75000"/>
      <a:buFont typeface="Wingdings" pitchFamily="2" charset="2"/>
      <a:defRPr sz="2400" b="1" kern="1200">
        <a:solidFill>
          <a:schemeClr val="bg2"/>
        </a:solidFill>
        <a:latin typeface="Courier New" pitchFamily="49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buClr>
        <a:schemeClr val="bg2"/>
      </a:buClr>
      <a:buSzPct val="75000"/>
      <a:buFont typeface="Wingdings" pitchFamily="2" charset="2"/>
      <a:defRPr sz="2400" b="1" kern="1200">
        <a:solidFill>
          <a:schemeClr val="bg2"/>
        </a:solidFill>
        <a:latin typeface="Courier New" pitchFamily="49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buClr>
        <a:schemeClr val="bg2"/>
      </a:buClr>
      <a:buSzPct val="75000"/>
      <a:buFont typeface="Wingdings" pitchFamily="2" charset="2"/>
      <a:defRPr sz="2400" b="1" kern="1200">
        <a:solidFill>
          <a:schemeClr val="bg2"/>
        </a:solidFill>
        <a:latin typeface="Courier New" pitchFamily="49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buClr>
        <a:schemeClr val="bg2"/>
      </a:buClr>
      <a:buSzPct val="75000"/>
      <a:buFont typeface="Wingdings" pitchFamily="2" charset="2"/>
      <a:defRPr sz="2400" b="1" kern="1200">
        <a:solidFill>
          <a:schemeClr val="bg2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bg2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bg2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bg2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bg2"/>
        </a:solidFill>
        <a:latin typeface="Courier New" pitchFamily="49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bg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6600"/>
    <a:srgbClr val="FFFFFF"/>
    <a:srgbClr val="990066"/>
    <a:srgbClr val="330099"/>
    <a:srgbClr val="EAEAEA"/>
    <a:srgbClr val="CBCBCB"/>
    <a:srgbClr val="0000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15" autoAdjust="0"/>
    <p:restoredTop sz="99761" autoAdjust="0"/>
  </p:normalViewPr>
  <p:slideViewPr>
    <p:cSldViewPr>
      <p:cViewPr>
        <p:scale>
          <a:sx n="100" d="100"/>
          <a:sy n="100" d="100"/>
        </p:scale>
        <p:origin x="-1248" y="-21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28"/>
    </p:cViewPr>
  </p:sorterViewPr>
  <p:notesViewPr>
    <p:cSldViewPr>
      <p:cViewPr varScale="1">
        <p:scale>
          <a:sx n="72" d="100"/>
          <a:sy n="72" d="100"/>
        </p:scale>
        <p:origin x="-2496" y="-102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6.xml"/><Relationship Id="rId21" Type="http://schemas.openxmlformats.org/officeDocument/2006/relationships/slide" Target="slides/slide21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63" Type="http://schemas.openxmlformats.org/officeDocument/2006/relationships/slide" Target="slides/slide63.xml"/><Relationship Id="rId68" Type="http://schemas.openxmlformats.org/officeDocument/2006/relationships/slide" Target="slides/slide68.xml"/><Relationship Id="rId84" Type="http://schemas.openxmlformats.org/officeDocument/2006/relationships/slide" Target="slides/slide84.xml"/><Relationship Id="rId16" Type="http://schemas.openxmlformats.org/officeDocument/2006/relationships/slide" Target="slides/slide16.xml"/><Relationship Id="rId11" Type="http://schemas.openxmlformats.org/officeDocument/2006/relationships/slide" Target="slides/slide11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53" Type="http://schemas.openxmlformats.org/officeDocument/2006/relationships/slide" Target="slides/slide53.xml"/><Relationship Id="rId58" Type="http://schemas.openxmlformats.org/officeDocument/2006/relationships/slide" Target="slides/slide58.xml"/><Relationship Id="rId74" Type="http://schemas.openxmlformats.org/officeDocument/2006/relationships/slide" Target="slides/slide74.xml"/><Relationship Id="rId79" Type="http://schemas.openxmlformats.org/officeDocument/2006/relationships/slide" Target="slides/slide79.xml"/><Relationship Id="rId5" Type="http://schemas.openxmlformats.org/officeDocument/2006/relationships/slide" Target="slides/slide5.xml"/><Relationship Id="rId19" Type="http://schemas.openxmlformats.org/officeDocument/2006/relationships/slide" Target="slides/slide1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56" Type="http://schemas.openxmlformats.org/officeDocument/2006/relationships/slide" Target="slides/slide56.xml"/><Relationship Id="rId64" Type="http://schemas.openxmlformats.org/officeDocument/2006/relationships/slide" Target="slides/slide64.xml"/><Relationship Id="rId69" Type="http://schemas.openxmlformats.org/officeDocument/2006/relationships/slide" Target="slides/slide69.xml"/><Relationship Id="rId77" Type="http://schemas.openxmlformats.org/officeDocument/2006/relationships/slide" Target="slides/slide77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72" Type="http://schemas.openxmlformats.org/officeDocument/2006/relationships/slide" Target="slides/slide72.xml"/><Relationship Id="rId80" Type="http://schemas.openxmlformats.org/officeDocument/2006/relationships/slide" Target="slides/slide80.xml"/><Relationship Id="rId85" Type="http://schemas.openxmlformats.org/officeDocument/2006/relationships/slide" Target="slides/slide85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59" Type="http://schemas.openxmlformats.org/officeDocument/2006/relationships/slide" Target="slides/slide59.xml"/><Relationship Id="rId67" Type="http://schemas.openxmlformats.org/officeDocument/2006/relationships/slide" Target="slides/slide67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54" Type="http://schemas.openxmlformats.org/officeDocument/2006/relationships/slide" Target="slides/slide54.xml"/><Relationship Id="rId62" Type="http://schemas.openxmlformats.org/officeDocument/2006/relationships/slide" Target="slides/slide62.xml"/><Relationship Id="rId70" Type="http://schemas.openxmlformats.org/officeDocument/2006/relationships/slide" Target="slides/slide70.xml"/><Relationship Id="rId75" Type="http://schemas.openxmlformats.org/officeDocument/2006/relationships/slide" Target="slides/slide75.xml"/><Relationship Id="rId83" Type="http://schemas.openxmlformats.org/officeDocument/2006/relationships/slide" Target="slides/slide83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57" Type="http://schemas.openxmlformats.org/officeDocument/2006/relationships/slide" Target="slides/slide57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2.xml"/><Relationship Id="rId60" Type="http://schemas.openxmlformats.org/officeDocument/2006/relationships/slide" Target="slides/slide60.xml"/><Relationship Id="rId65" Type="http://schemas.openxmlformats.org/officeDocument/2006/relationships/slide" Target="slides/slide65.xml"/><Relationship Id="rId73" Type="http://schemas.openxmlformats.org/officeDocument/2006/relationships/slide" Target="slides/slide73.xml"/><Relationship Id="rId78" Type="http://schemas.openxmlformats.org/officeDocument/2006/relationships/slide" Target="slides/slide78.xml"/><Relationship Id="rId81" Type="http://schemas.openxmlformats.org/officeDocument/2006/relationships/slide" Target="slides/slide8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9" Type="http://schemas.openxmlformats.org/officeDocument/2006/relationships/slide" Target="slides/slide39.xml"/><Relationship Id="rId34" Type="http://schemas.openxmlformats.org/officeDocument/2006/relationships/slide" Target="slides/slide34.xml"/><Relationship Id="rId50" Type="http://schemas.openxmlformats.org/officeDocument/2006/relationships/slide" Target="slides/slide50.xml"/><Relationship Id="rId55" Type="http://schemas.openxmlformats.org/officeDocument/2006/relationships/slide" Target="slides/slide55.xml"/><Relationship Id="rId76" Type="http://schemas.openxmlformats.org/officeDocument/2006/relationships/slide" Target="slides/slide76.xml"/><Relationship Id="rId7" Type="http://schemas.openxmlformats.org/officeDocument/2006/relationships/slide" Target="slides/slide7.xml"/><Relationship Id="rId71" Type="http://schemas.openxmlformats.org/officeDocument/2006/relationships/slide" Target="slides/slide71.xml"/><Relationship Id="rId2" Type="http://schemas.openxmlformats.org/officeDocument/2006/relationships/slide" Target="slides/slide2.xml"/><Relationship Id="rId29" Type="http://schemas.openxmlformats.org/officeDocument/2006/relationships/slide" Target="slides/slide29.xml"/><Relationship Id="rId24" Type="http://schemas.openxmlformats.org/officeDocument/2006/relationships/slide" Target="slides/slide24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66" Type="http://schemas.openxmlformats.org/officeDocument/2006/relationships/slide" Target="slides/slide66.xml"/><Relationship Id="rId61" Type="http://schemas.openxmlformats.org/officeDocument/2006/relationships/slide" Target="slides/slide61.xml"/><Relationship Id="rId82" Type="http://schemas.openxmlformats.org/officeDocument/2006/relationships/slide" Target="slides/slide8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9525"/>
            <a:ext cx="3076576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t" anchorCtr="0" compatLnSpc="1">
            <a:prstTxWarp prst="textNoShape">
              <a:avLst/>
            </a:prstTxWarp>
          </a:bodyPr>
          <a:lstStyle>
            <a:lvl1pPr algn="l" defTabSz="974725">
              <a:buClrTx/>
              <a:buSzTx/>
              <a:buFontTx/>
              <a:buNone/>
              <a:defRPr sz="1100" b="0" i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900" y="9525"/>
            <a:ext cx="307657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t" anchorCtr="0" compatLnSpc="1">
            <a:prstTxWarp prst="textNoShape">
              <a:avLst/>
            </a:prstTxWarp>
          </a:bodyPr>
          <a:lstStyle>
            <a:lvl1pPr defTabSz="974725">
              <a:buClrTx/>
              <a:buSzTx/>
              <a:buFontTx/>
              <a:buNone/>
              <a:defRPr sz="1100" b="0" i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88" y="9744075"/>
            <a:ext cx="3076576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b" anchorCtr="0" compatLnSpc="1">
            <a:prstTxWarp prst="textNoShape">
              <a:avLst/>
            </a:prstTxWarp>
          </a:bodyPr>
          <a:lstStyle>
            <a:lvl1pPr algn="l" defTabSz="974725">
              <a:buClrTx/>
              <a:buSzTx/>
              <a:buFontTx/>
              <a:buNone/>
              <a:defRPr sz="1100" b="0" i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900" y="9744075"/>
            <a:ext cx="307657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b" anchorCtr="0" compatLnSpc="1">
            <a:prstTxWarp prst="textNoShape">
              <a:avLst/>
            </a:prstTxWarp>
          </a:bodyPr>
          <a:lstStyle>
            <a:lvl1pPr defTabSz="974725">
              <a:buClrTx/>
              <a:buSzTx/>
              <a:buFontTx/>
              <a:buNone/>
              <a:defRPr sz="1100" b="0" i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fld id="{E3027432-EF75-4839-B401-4DEA6C6DBF83}" type="slidenum">
              <a:rPr lang="en-GB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9070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9525"/>
            <a:ext cx="3076576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t" anchorCtr="0" compatLnSpc="1">
            <a:prstTxWarp prst="textNoShape">
              <a:avLst/>
            </a:prstTxWarp>
          </a:bodyPr>
          <a:lstStyle>
            <a:lvl1pPr algn="l" defTabSz="812800">
              <a:buClrTx/>
              <a:buSzTx/>
              <a:buFontTx/>
              <a:buNone/>
              <a:defRPr sz="1100" b="0" i="1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900" y="9525"/>
            <a:ext cx="307657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t" anchorCtr="0" compatLnSpc="1">
            <a:prstTxWarp prst="textNoShape">
              <a:avLst/>
            </a:prstTxWarp>
          </a:bodyPr>
          <a:lstStyle>
            <a:lvl1pPr defTabSz="812800">
              <a:buClrTx/>
              <a:buSzTx/>
              <a:buFontTx/>
              <a:buNone/>
              <a:defRPr sz="1100" b="0" i="1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744075"/>
            <a:ext cx="3076576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b" anchorCtr="0" compatLnSpc="1">
            <a:prstTxWarp prst="textNoShape">
              <a:avLst/>
            </a:prstTxWarp>
          </a:bodyPr>
          <a:lstStyle>
            <a:lvl1pPr algn="l" defTabSz="812800">
              <a:buClrTx/>
              <a:buSzTx/>
              <a:buFontTx/>
              <a:buNone/>
              <a:defRPr sz="1100" b="0" i="1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GB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900" y="9744075"/>
            <a:ext cx="3076575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103" tIns="0" rIns="20103" bIns="0" numCol="1" anchor="b" anchorCtr="0" compatLnSpc="1">
            <a:prstTxWarp prst="textNoShape">
              <a:avLst/>
            </a:prstTxWarp>
          </a:bodyPr>
          <a:lstStyle>
            <a:lvl1pPr defTabSz="812800">
              <a:buClrTx/>
              <a:buSzTx/>
              <a:buFontTx/>
              <a:buNone/>
              <a:defRPr sz="1100" b="0" i="1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87699EDD-0382-4B1C-807F-F983609EA582}" type="slidenum">
              <a:rPr lang="en-GB"/>
              <a:pPr/>
              <a:t>‹nº›</a:t>
            </a:fld>
            <a:endParaRPr lang="en-GB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738" y="4862513"/>
            <a:ext cx="5205412" cy="431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7167" tIns="48584" rIns="97167" bIns="48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notes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0438" y="895350"/>
            <a:ext cx="5180012" cy="3586163"/>
          </a:xfrm>
          <a:prstGeom prst="rect">
            <a:avLst/>
          </a:prstGeom>
          <a:noFill/>
          <a:ln w="12699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306459470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3pPr>
    <a:lvl4pPr marL="1370013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Marcador de Posição da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Marcador de Posição da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5"/>
          <p:cNvSpPr txBox="1">
            <a:spLocks noGrp="1" noChangeArrowheads="1"/>
          </p:cNvSpPr>
          <p:nvPr/>
        </p:nvSpPr>
        <p:spPr bwMode="auto">
          <a:xfrm>
            <a:off x="4025900" y="9744075"/>
            <a:ext cx="3076575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03" tIns="0" rIns="20103" bIns="0" anchor="b"/>
          <a:lstStyle>
            <a:lvl1pPr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buClrTx/>
              <a:buSzTx/>
              <a:buFontTx/>
              <a:buNone/>
            </a:pPr>
            <a:fld id="{36973FF5-097B-45F0-A383-6FFBCD4F48D7}" type="slidenum">
              <a:rPr lang="en-GB" sz="1100" b="0" i="1">
                <a:cs typeface="Arial" charset="0"/>
              </a:rPr>
              <a:pPr algn="r">
                <a:buClrTx/>
                <a:buSzTx/>
                <a:buFontTx/>
                <a:buNone/>
              </a:pPr>
              <a:t>22</a:t>
            </a:fld>
            <a:endParaRPr lang="en-GB" sz="1100" b="0" i="1">
              <a:cs typeface="Arial" charset="0"/>
            </a:endParaRPr>
          </a:p>
        </p:txBody>
      </p:sp>
      <p:sp>
        <p:nvSpPr>
          <p:cNvPr id="495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a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797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67972" name="Slide Number Placeholder 3"/>
          <p:cNvSpPr txBox="1">
            <a:spLocks noGrp="1"/>
          </p:cNvSpPr>
          <p:nvPr/>
        </p:nvSpPr>
        <p:spPr bwMode="auto">
          <a:xfrm>
            <a:off x="4025900" y="9744075"/>
            <a:ext cx="3076575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03" tIns="0" rIns="20103" bIns="0" anchor="b"/>
          <a:lstStyle>
            <a:lvl1pPr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buClrTx/>
              <a:buSzTx/>
              <a:buFontTx/>
              <a:buNone/>
            </a:pPr>
            <a:fld id="{D1F88B8A-1BC1-479A-A29C-9378C41E47C4}" type="slidenum">
              <a:rPr lang="en-GB" sz="1100" b="0" i="1"/>
              <a:pPr algn="r">
                <a:buClrTx/>
                <a:buSzTx/>
                <a:buFontTx/>
                <a:buNone/>
              </a:pPr>
              <a:t>74</a:t>
            </a:fld>
            <a:endParaRPr lang="en-GB" sz="1100" b="0" i="1"/>
          </a:p>
        </p:txBody>
      </p:sp>
      <p:sp>
        <p:nvSpPr>
          <p:cNvPr id="2" name="Marcador de Posição da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333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83332" name="Slide Number Placeholder 3"/>
          <p:cNvSpPr txBox="1">
            <a:spLocks noGrp="1"/>
          </p:cNvSpPr>
          <p:nvPr/>
        </p:nvSpPr>
        <p:spPr bwMode="auto">
          <a:xfrm>
            <a:off x="4025900" y="9744075"/>
            <a:ext cx="3076575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03" tIns="0" rIns="20103" bIns="0" anchor="b"/>
          <a:lstStyle>
            <a:lvl1pPr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buClrTx/>
              <a:buSzTx/>
              <a:buFontTx/>
              <a:buNone/>
            </a:pPr>
            <a:fld id="{7C7424FA-CA47-411A-9E2B-556D6A7619C7}" type="slidenum">
              <a:rPr lang="en-GB" sz="1100" b="0" i="1"/>
              <a:pPr algn="r">
                <a:buClrTx/>
                <a:buSzTx/>
                <a:buFontTx/>
                <a:buNone/>
              </a:pPr>
              <a:t>75</a:t>
            </a:fld>
            <a:endParaRPr lang="en-GB" sz="1100" b="0" i="1"/>
          </a:p>
        </p:txBody>
      </p:sp>
      <p:sp>
        <p:nvSpPr>
          <p:cNvPr id="2" name="Marcador de Posição da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0019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70020" name="Slide Number Placeholder 3"/>
          <p:cNvSpPr txBox="1">
            <a:spLocks noGrp="1"/>
          </p:cNvSpPr>
          <p:nvPr/>
        </p:nvSpPr>
        <p:spPr bwMode="auto">
          <a:xfrm>
            <a:off x="4025900" y="9744075"/>
            <a:ext cx="3076575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03" tIns="0" rIns="20103" bIns="0" anchor="b"/>
          <a:lstStyle>
            <a:lvl1pPr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buClrTx/>
              <a:buSzTx/>
              <a:buFontTx/>
              <a:buNone/>
            </a:pPr>
            <a:fld id="{921E8FF6-F0AB-4B87-8BA5-7B7FE9DD13F4}" type="slidenum">
              <a:rPr lang="en-GB" sz="1100" b="0" i="1"/>
              <a:pPr algn="r">
                <a:buClrTx/>
                <a:buSzTx/>
                <a:buFontTx/>
                <a:buNone/>
              </a:pPr>
              <a:t>76</a:t>
            </a:fld>
            <a:endParaRPr lang="en-GB" sz="1100" b="0" i="1"/>
          </a:p>
        </p:txBody>
      </p:sp>
      <p:sp>
        <p:nvSpPr>
          <p:cNvPr id="2" name="Marcador de Posição da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616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76164" name="Slide Number Placeholder 3"/>
          <p:cNvSpPr txBox="1">
            <a:spLocks noGrp="1"/>
          </p:cNvSpPr>
          <p:nvPr/>
        </p:nvSpPr>
        <p:spPr bwMode="auto">
          <a:xfrm>
            <a:off x="4025900" y="9744075"/>
            <a:ext cx="3076575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103" tIns="0" rIns="20103" bIns="0" anchor="b"/>
          <a:lstStyle>
            <a:lvl1pPr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defTabSz="8128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12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buClrTx/>
              <a:buSzTx/>
              <a:buFontTx/>
              <a:buNone/>
            </a:pPr>
            <a:fld id="{A1E85092-A2C1-4949-835A-FBB433932904}" type="slidenum">
              <a:rPr lang="en-GB" sz="1100" b="0" i="1"/>
              <a:pPr algn="r">
                <a:buClrTx/>
                <a:buSzTx/>
                <a:buFontTx/>
                <a:buNone/>
              </a:pPr>
              <a:t>77</a:t>
            </a:fld>
            <a:endParaRPr lang="en-GB" sz="1100" b="0" i="1"/>
          </a:p>
        </p:txBody>
      </p:sp>
      <p:sp>
        <p:nvSpPr>
          <p:cNvPr id="2" name="Marcador de Posição da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8015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obje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quarter" idx="1"/>
          </p:nvPr>
        </p:nvSpPr>
        <p:spPr>
          <a:xfrm>
            <a:off x="4953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quarter" idx="2"/>
          </p:nvPr>
        </p:nvSpPr>
        <p:spPr>
          <a:xfrm>
            <a:off x="5029200" y="1600200"/>
            <a:ext cx="43815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e Conteúdo 4"/>
          <p:cNvSpPr>
            <a:spLocks noGrp="1"/>
          </p:cNvSpPr>
          <p:nvPr>
            <p:ph sz="quarter" idx="3"/>
          </p:nvPr>
        </p:nvSpPr>
        <p:spPr>
          <a:xfrm>
            <a:off x="4953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5029200" y="3938588"/>
            <a:ext cx="43815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33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492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0"/>
          </p:nvPr>
        </p:nvSpPr>
        <p:spPr>
          <a:xfrm>
            <a:off x="4225928" y="4329100"/>
            <a:ext cx="2311400" cy="365125"/>
          </a:xfrm>
          <a:prstGeom prst="rect">
            <a:avLst/>
          </a:prstGeom>
        </p:spPr>
        <p:txBody>
          <a:bodyPr/>
          <a:lstStyle/>
          <a:p>
            <a:fld id="{CE8E223C-9059-4472-9F8D-DEDA88A412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0818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AutoShape 2"/>
          <p:cNvSpPr>
            <a:spLocks noChangeArrowheads="1"/>
          </p:cNvSpPr>
          <p:nvPr/>
        </p:nvSpPr>
        <p:spPr bwMode="auto">
          <a:xfrm>
            <a:off x="1208088" y="296863"/>
            <a:ext cx="7524750" cy="755650"/>
          </a:xfrm>
          <a:prstGeom prst="roundRect">
            <a:avLst>
              <a:gd name="adj" fmla="val 16667"/>
            </a:avLst>
          </a:prstGeom>
          <a:solidFill>
            <a:srgbClr val="CCFF99"/>
          </a:solidFill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11652" name="Line 4"/>
          <p:cNvSpPr>
            <a:spLocks noChangeShapeType="1"/>
          </p:cNvSpPr>
          <p:nvPr/>
        </p:nvSpPr>
        <p:spPr bwMode="auto">
          <a:xfrm>
            <a:off x="273050" y="6632575"/>
            <a:ext cx="9323388" cy="0"/>
          </a:xfrm>
          <a:prstGeom prst="line">
            <a:avLst/>
          </a:prstGeom>
          <a:noFill/>
          <a:ln w="349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11656" name="AutoShape 8"/>
          <p:cNvSpPr>
            <a:spLocks noChangeArrowheads="1"/>
          </p:cNvSpPr>
          <p:nvPr/>
        </p:nvSpPr>
        <p:spPr bwMode="auto">
          <a:xfrm>
            <a:off x="273050" y="296863"/>
            <a:ext cx="827088" cy="75565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11657" name="Line 9"/>
          <p:cNvSpPr>
            <a:spLocks noChangeShapeType="1"/>
          </p:cNvSpPr>
          <p:nvPr/>
        </p:nvSpPr>
        <p:spPr bwMode="auto">
          <a:xfrm>
            <a:off x="9598025" y="1125538"/>
            <a:ext cx="0" cy="5507037"/>
          </a:xfrm>
          <a:prstGeom prst="line">
            <a:avLst/>
          </a:prstGeom>
          <a:noFill/>
          <a:ln w="349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11659" name="AutoShape 11"/>
          <p:cNvSpPr>
            <a:spLocks noChangeArrowheads="1"/>
          </p:cNvSpPr>
          <p:nvPr/>
        </p:nvSpPr>
        <p:spPr bwMode="auto">
          <a:xfrm>
            <a:off x="8805863" y="296863"/>
            <a:ext cx="790575" cy="75565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11662" name="Line 14"/>
          <p:cNvSpPr>
            <a:spLocks noChangeShapeType="1"/>
          </p:cNvSpPr>
          <p:nvPr/>
        </p:nvSpPr>
        <p:spPr bwMode="auto">
          <a:xfrm>
            <a:off x="273050" y="1125538"/>
            <a:ext cx="0" cy="5507037"/>
          </a:xfrm>
          <a:prstGeom prst="line">
            <a:avLst/>
          </a:prstGeom>
          <a:noFill/>
          <a:ln w="349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11663" name="Text Box 15"/>
          <p:cNvSpPr txBox="1">
            <a:spLocks noChangeArrowheads="1"/>
          </p:cNvSpPr>
          <p:nvPr/>
        </p:nvSpPr>
        <p:spPr bwMode="auto">
          <a:xfrm>
            <a:off x="307975" y="6345238"/>
            <a:ext cx="8677275" cy="215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14388">
              <a:tabLst>
                <a:tab pos="534988" algn="l"/>
                <a:tab pos="788987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 defTabSz="814388">
              <a:tabLst>
                <a:tab pos="534988" algn="l"/>
                <a:tab pos="788987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defTabSz="814388">
              <a:tabLst>
                <a:tab pos="534988" algn="l"/>
                <a:tab pos="788987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defTabSz="814388">
              <a:tabLst>
                <a:tab pos="534988" algn="l"/>
                <a:tab pos="788987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defTabSz="814388">
              <a:tabLst>
                <a:tab pos="534988" algn="l"/>
                <a:tab pos="788987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14388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  <a:tab pos="788987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14388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  <a:tab pos="788987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14388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  <a:tab pos="788987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14388" eaLnBrk="0" fontAlgn="base" hangingPunct="0">
              <a:spcBef>
                <a:spcPct val="0"/>
              </a:spcBef>
              <a:spcAft>
                <a:spcPct val="0"/>
              </a:spcAft>
              <a:tabLst>
                <a:tab pos="534988" algn="l"/>
                <a:tab pos="7889875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ClrTx/>
              <a:buSzTx/>
              <a:buFontTx/>
              <a:buNone/>
            </a:pPr>
            <a:r>
              <a:rPr lang="pt-PT" sz="1200">
                <a:solidFill>
                  <a:srgbClr val="006600"/>
                </a:solidFill>
                <a:latin typeface="Calibri" pitchFamily="34" charset="0"/>
              </a:rPr>
              <a:t>	Jorge Manuel Martins	</a:t>
            </a:r>
            <a:r>
              <a:rPr lang="pt-PT" sz="1200" err="1">
                <a:solidFill>
                  <a:srgbClr val="006600"/>
                </a:solidFill>
                <a:latin typeface="Calibri" pitchFamily="34" charset="0"/>
              </a:rPr>
              <a:t>ESTSetúbal</a:t>
            </a:r>
            <a:r>
              <a:rPr lang="pt-PT" sz="1200">
                <a:solidFill>
                  <a:srgbClr val="006600"/>
                </a:solidFill>
                <a:latin typeface="Calibri" pitchFamily="34" charset="0"/>
              </a:rPr>
              <a:t>	</a:t>
            </a:r>
            <a:endParaRPr lang="pt-PT" sz="120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411664" name="Line 16"/>
          <p:cNvSpPr>
            <a:spLocks noChangeShapeType="1"/>
          </p:cNvSpPr>
          <p:nvPr/>
        </p:nvSpPr>
        <p:spPr bwMode="auto">
          <a:xfrm>
            <a:off x="273050" y="6308725"/>
            <a:ext cx="9324975" cy="0"/>
          </a:xfrm>
          <a:prstGeom prst="line">
            <a:avLst/>
          </a:prstGeom>
          <a:noFill/>
          <a:ln w="349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pic>
        <p:nvPicPr>
          <p:cNvPr id="411666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14338"/>
            <a:ext cx="6842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668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3" y="339725"/>
            <a:ext cx="693737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 userDrawn="1"/>
        </p:nvSpPr>
        <p:spPr>
          <a:xfrm>
            <a:off x="9011635" y="6294802"/>
            <a:ext cx="549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AEEDAD9-9C78-4D77-80E2-F3BBD07D7D20}" type="slidenum">
              <a:rPr lang="pt-PT" sz="1600" smtClean="0">
                <a:latin typeface="Calibri" pitchFamily="34" charset="0"/>
                <a:cs typeface="Calibri" pitchFamily="34" charset="0"/>
              </a:rPr>
              <a:pPr algn="ctr"/>
              <a:t>‹nº›</a:t>
            </a:fld>
            <a:endParaRPr lang="pt-PT" sz="16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Line 14"/>
          <p:cNvSpPr>
            <a:spLocks noChangeShapeType="1"/>
          </p:cNvSpPr>
          <p:nvPr userDrawn="1"/>
        </p:nvSpPr>
        <p:spPr bwMode="auto">
          <a:xfrm>
            <a:off x="9011635" y="6308725"/>
            <a:ext cx="0" cy="323850"/>
          </a:xfrm>
          <a:prstGeom prst="line">
            <a:avLst/>
          </a:prstGeom>
          <a:noFill/>
          <a:ln w="349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6" r:id="rId1"/>
    <p:sldLayoutId id="2147483661" r:id="rId2"/>
    <p:sldLayoutId id="2147483662" r:id="rId3"/>
    <p:sldLayoutId id="2147483663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71550" rtl="0" fontAlgn="base">
        <a:spcBef>
          <a:spcPct val="0"/>
        </a:spcBef>
        <a:spcAft>
          <a:spcPct val="0"/>
        </a:spcAft>
        <a:defRPr sz="2800" b="1">
          <a:solidFill>
            <a:srgbClr val="0000FF"/>
          </a:solidFill>
          <a:latin typeface="+mj-lt"/>
          <a:ea typeface="+mj-ea"/>
          <a:cs typeface="+mj-cs"/>
        </a:defRPr>
      </a:lvl1pPr>
      <a:lvl2pPr algn="ctr" defTabSz="971550" rtl="0" fontAlgn="base">
        <a:spcBef>
          <a:spcPct val="0"/>
        </a:spcBef>
        <a:spcAft>
          <a:spcPct val="0"/>
        </a:spcAft>
        <a:defRPr sz="2800" b="1">
          <a:solidFill>
            <a:srgbClr val="0000FF"/>
          </a:solidFill>
          <a:latin typeface="Verdana" pitchFamily="34" charset="0"/>
        </a:defRPr>
      </a:lvl2pPr>
      <a:lvl3pPr algn="ctr" defTabSz="971550" rtl="0" fontAlgn="base">
        <a:spcBef>
          <a:spcPct val="0"/>
        </a:spcBef>
        <a:spcAft>
          <a:spcPct val="0"/>
        </a:spcAft>
        <a:defRPr sz="2800" b="1">
          <a:solidFill>
            <a:srgbClr val="0000FF"/>
          </a:solidFill>
          <a:latin typeface="Verdana" pitchFamily="34" charset="0"/>
        </a:defRPr>
      </a:lvl3pPr>
      <a:lvl4pPr algn="ctr" defTabSz="971550" rtl="0" fontAlgn="base">
        <a:spcBef>
          <a:spcPct val="0"/>
        </a:spcBef>
        <a:spcAft>
          <a:spcPct val="0"/>
        </a:spcAft>
        <a:defRPr sz="2800" b="1">
          <a:solidFill>
            <a:srgbClr val="0000FF"/>
          </a:solidFill>
          <a:latin typeface="Verdana" pitchFamily="34" charset="0"/>
        </a:defRPr>
      </a:lvl4pPr>
      <a:lvl5pPr algn="ctr" defTabSz="971550" rtl="0" fontAlgn="base">
        <a:spcBef>
          <a:spcPct val="0"/>
        </a:spcBef>
        <a:spcAft>
          <a:spcPct val="0"/>
        </a:spcAft>
        <a:defRPr sz="2800" b="1">
          <a:solidFill>
            <a:srgbClr val="0000FF"/>
          </a:solidFill>
          <a:latin typeface="Verdana" pitchFamily="34" charset="0"/>
        </a:defRPr>
      </a:lvl5pPr>
      <a:lvl6pPr marL="457200" algn="ctr" defTabSz="971550" rtl="0" fontAlgn="base">
        <a:spcBef>
          <a:spcPct val="0"/>
        </a:spcBef>
        <a:spcAft>
          <a:spcPct val="0"/>
        </a:spcAft>
        <a:defRPr sz="2800" b="1">
          <a:solidFill>
            <a:srgbClr val="0000FF"/>
          </a:solidFill>
          <a:latin typeface="Verdana" pitchFamily="34" charset="0"/>
        </a:defRPr>
      </a:lvl6pPr>
      <a:lvl7pPr marL="914400" algn="ctr" defTabSz="971550" rtl="0" fontAlgn="base">
        <a:spcBef>
          <a:spcPct val="0"/>
        </a:spcBef>
        <a:spcAft>
          <a:spcPct val="0"/>
        </a:spcAft>
        <a:defRPr sz="2800" b="1">
          <a:solidFill>
            <a:srgbClr val="0000FF"/>
          </a:solidFill>
          <a:latin typeface="Verdana" pitchFamily="34" charset="0"/>
        </a:defRPr>
      </a:lvl7pPr>
      <a:lvl8pPr marL="1371600" algn="ctr" defTabSz="971550" rtl="0" fontAlgn="base">
        <a:spcBef>
          <a:spcPct val="0"/>
        </a:spcBef>
        <a:spcAft>
          <a:spcPct val="0"/>
        </a:spcAft>
        <a:defRPr sz="2800" b="1">
          <a:solidFill>
            <a:srgbClr val="0000FF"/>
          </a:solidFill>
          <a:latin typeface="Verdana" pitchFamily="34" charset="0"/>
        </a:defRPr>
      </a:lvl8pPr>
      <a:lvl9pPr marL="1828800" algn="ctr" defTabSz="971550" rtl="0" fontAlgn="base">
        <a:spcBef>
          <a:spcPct val="0"/>
        </a:spcBef>
        <a:spcAft>
          <a:spcPct val="0"/>
        </a:spcAft>
        <a:defRPr sz="2800" b="1">
          <a:solidFill>
            <a:srgbClr val="0000FF"/>
          </a:solidFill>
          <a:latin typeface="Verdana" pitchFamily="34" charset="0"/>
        </a:defRPr>
      </a:lvl9pPr>
    </p:titleStyle>
    <p:bodyStyle>
      <a:lvl1pPr marL="354013" indent="-354013" algn="l" defTabSz="971550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defRPr sz="3200" u="sng">
          <a:solidFill>
            <a:srgbClr val="330099"/>
          </a:solidFill>
          <a:latin typeface="+mn-lt"/>
          <a:ea typeface="+mn-ea"/>
          <a:cs typeface="+mn-cs"/>
        </a:defRPr>
      </a:lvl1pPr>
      <a:lvl2pPr marL="766763" indent="-288925" algn="l" defTabSz="971550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l"/>
        <a:defRPr sz="2700">
          <a:solidFill>
            <a:srgbClr val="0033CC"/>
          </a:solidFill>
          <a:latin typeface="+mn-lt"/>
        </a:defRPr>
      </a:lvl2pPr>
      <a:lvl3pPr marL="1179513" indent="-234950" algn="l" defTabSz="971550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Ø"/>
        <a:defRPr sz="2300" b="1">
          <a:solidFill>
            <a:srgbClr val="0000FF"/>
          </a:solidFill>
          <a:latin typeface="+mn-lt"/>
        </a:defRPr>
      </a:lvl3pPr>
      <a:lvl4pPr marL="1651000" indent="-234950" algn="l" defTabSz="971550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ð"/>
        <a:defRPr sz="1900">
          <a:solidFill>
            <a:srgbClr val="0000FF"/>
          </a:solidFill>
          <a:latin typeface="+mn-lt"/>
        </a:defRPr>
      </a:lvl4pPr>
      <a:lvl5pPr marL="21224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796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30368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940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951288" indent="-236538" algn="l" defTabSz="9715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1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2.wmf"/><Relationship Id="rId5" Type="http://schemas.openxmlformats.org/officeDocument/2006/relationships/image" Target="../media/image80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7" Type="http://schemas.openxmlformats.org/officeDocument/2006/relationships/image" Target="../media/image811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1.png"/><Relationship Id="rId5" Type="http://schemas.openxmlformats.org/officeDocument/2006/relationships/image" Target="../media/image791.png"/><Relationship Id="rId4" Type="http://schemas.openxmlformats.org/officeDocument/2006/relationships/image" Target="../media/image7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1.png"/><Relationship Id="rId7" Type="http://schemas.openxmlformats.org/officeDocument/2006/relationships/image" Target="../media/image870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9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8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5" Type="http://schemas.openxmlformats.org/officeDocument/2006/relationships/image" Target="../media/image141.png"/><Relationship Id="rId4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wm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6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23" name="Rectangle 27"/>
          <p:cNvSpPr>
            <a:spLocks noChangeArrowheads="1"/>
          </p:cNvSpPr>
          <p:nvPr/>
        </p:nvSpPr>
        <p:spPr bwMode="auto">
          <a:xfrm>
            <a:off x="165100" y="152400"/>
            <a:ext cx="9504363" cy="6553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/>
            <a:endParaRPr lang="en-US"/>
          </a:p>
        </p:txBody>
      </p:sp>
      <p:sp>
        <p:nvSpPr>
          <p:cNvPr id="388121" name="Rectangle 25"/>
          <p:cNvSpPr>
            <a:spLocks noChangeArrowheads="1"/>
          </p:cNvSpPr>
          <p:nvPr/>
        </p:nvSpPr>
        <p:spPr bwMode="auto">
          <a:xfrm>
            <a:off x="307975" y="5049838"/>
            <a:ext cx="9242425" cy="112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pt-PT" sz="2000" b="0" dirty="0">
                <a:solidFill>
                  <a:srgbClr val="000000"/>
                </a:solidFill>
                <a:latin typeface="Calibri" pitchFamily="34" charset="0"/>
              </a:rPr>
              <a:t>Jorge Martins</a:t>
            </a:r>
          </a:p>
          <a:p>
            <a:pPr algn="ctr">
              <a:lnSpc>
                <a:spcPct val="140000"/>
              </a:lnSpc>
            </a:pPr>
            <a:endParaRPr lang="pt-PT" sz="1400" b="0" dirty="0">
              <a:solidFill>
                <a:srgbClr val="000000"/>
              </a:solidFill>
              <a:latin typeface="Calibri" pitchFamily="34" charset="0"/>
            </a:endParaRPr>
          </a:p>
          <a:p>
            <a:pPr algn="ctr">
              <a:lnSpc>
                <a:spcPct val="140000"/>
              </a:lnSpc>
            </a:pPr>
            <a:r>
              <a:rPr lang="pt-PT" sz="1800" b="0" dirty="0" err="1" smtClean="0">
                <a:solidFill>
                  <a:srgbClr val="000000"/>
                </a:solidFill>
                <a:latin typeface="Arial" charset="0"/>
              </a:rPr>
              <a:t>ESTSetúbal</a:t>
            </a:r>
            <a:r>
              <a:rPr lang="pt-PT" sz="1800" b="0" dirty="0" smtClean="0">
                <a:solidFill>
                  <a:srgbClr val="000000"/>
                </a:solidFill>
                <a:latin typeface="Arial" charset="0"/>
              </a:rPr>
              <a:t>, 2013</a:t>
            </a:r>
          </a:p>
        </p:txBody>
      </p:sp>
      <p:pic>
        <p:nvPicPr>
          <p:cNvPr id="388126" name="Picture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41325"/>
            <a:ext cx="288290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8129" name="Text Box 33"/>
          <p:cNvSpPr txBox="1">
            <a:spLocks noChangeArrowheads="1"/>
          </p:cNvSpPr>
          <p:nvPr/>
        </p:nvSpPr>
        <p:spPr bwMode="auto">
          <a:xfrm>
            <a:off x="1100138" y="3321050"/>
            <a:ext cx="784860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4400" smtClean="0">
                <a:solidFill>
                  <a:srgbClr val="0000FF"/>
                </a:solidFill>
                <a:latin typeface="Calibri" pitchFamily="34" charset="0"/>
              </a:rPr>
              <a:t>Projeto </a:t>
            </a:r>
            <a:r>
              <a:rPr lang="pt-PT" sz="4400">
                <a:solidFill>
                  <a:srgbClr val="0000FF"/>
                </a:solidFill>
                <a:latin typeface="Calibri" pitchFamily="34" charset="0"/>
              </a:rPr>
              <a:t>de Redes </a:t>
            </a:r>
          </a:p>
          <a:p>
            <a:pPr algn="ctr"/>
            <a:r>
              <a:rPr lang="pt-PT" sz="4400">
                <a:solidFill>
                  <a:srgbClr val="0000FF"/>
                </a:solidFill>
                <a:latin typeface="Calibri" pitchFamily="34" charset="0"/>
              </a:rPr>
              <a:t>de Computadores Estruturadas</a:t>
            </a:r>
            <a:endParaRPr lang="en-US" sz="4400">
              <a:solidFill>
                <a:srgbClr val="0000FF"/>
              </a:solidFill>
              <a:latin typeface="Calibri" pitchFamily="34" charset="0"/>
            </a:endParaRPr>
          </a:p>
        </p:txBody>
      </p:sp>
      <p:pic>
        <p:nvPicPr>
          <p:cNvPr id="388130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"/>
          <a:stretch>
            <a:fillRect/>
          </a:stretch>
        </p:blipFill>
        <p:spPr bwMode="auto">
          <a:xfrm>
            <a:off x="5132388" y="800100"/>
            <a:ext cx="4033837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30" name="Rectangle 6"/>
          <p:cNvSpPr>
            <a:spLocks noChangeArrowheads="1"/>
          </p:cNvSpPr>
          <p:nvPr/>
        </p:nvSpPr>
        <p:spPr bwMode="auto">
          <a:xfrm>
            <a:off x="1352550" y="439738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Topologia Lógica de Referência</a:t>
            </a:r>
          </a:p>
        </p:txBody>
      </p:sp>
      <p:pic>
        <p:nvPicPr>
          <p:cNvPr id="4874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t="5698" r="996" b="787"/>
          <a:stretch>
            <a:fillRect/>
          </a:stretch>
        </p:blipFill>
        <p:spPr bwMode="auto">
          <a:xfrm>
            <a:off x="1784350" y="1125538"/>
            <a:ext cx="447675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7432" name="Text Box 8"/>
          <p:cNvSpPr txBox="1">
            <a:spLocks noChangeArrowheads="1"/>
          </p:cNvSpPr>
          <p:nvPr/>
        </p:nvSpPr>
        <p:spPr bwMode="auto">
          <a:xfrm>
            <a:off x="6716713" y="2889250"/>
            <a:ext cx="2339975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3200">
                <a:solidFill>
                  <a:schemeClr val="accent2"/>
                </a:solidFill>
                <a:latin typeface="Calibri" pitchFamily="34" charset="0"/>
              </a:rPr>
              <a:t>Topologia de referência da CISCO para empresas grandes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ChangeArrowheads="1"/>
          </p:cNvSpPr>
          <p:nvPr/>
        </p:nvSpPr>
        <p:spPr bwMode="auto">
          <a:xfrm>
            <a:off x="1352550" y="439738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Topologia Lógica de Referência</a:t>
            </a:r>
          </a:p>
        </p:txBody>
      </p:sp>
      <p:pic>
        <p:nvPicPr>
          <p:cNvPr id="4925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96975"/>
            <a:ext cx="7127875" cy="502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2550" name="Text Box 6"/>
          <p:cNvSpPr txBox="1">
            <a:spLocks noChangeArrowheads="1"/>
          </p:cNvSpPr>
          <p:nvPr/>
        </p:nvSpPr>
        <p:spPr bwMode="auto">
          <a:xfrm>
            <a:off x="6032500" y="4400550"/>
            <a:ext cx="2738438" cy="146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u="sng">
                <a:latin typeface="Verdana" pitchFamily="34" charset="0"/>
              </a:rPr>
              <a:t>Palavras Chave:</a:t>
            </a:r>
          </a:p>
          <a:p>
            <a:pPr algn="l"/>
            <a:r>
              <a:rPr lang="pt-PT" b="0">
                <a:latin typeface="Verdana" pitchFamily="34" charset="0"/>
              </a:rPr>
              <a:t>Modularidade</a:t>
            </a:r>
          </a:p>
          <a:p>
            <a:pPr algn="l"/>
            <a:r>
              <a:rPr lang="pt-PT" b="0">
                <a:latin typeface="Verdana" pitchFamily="34" charset="0"/>
              </a:rPr>
              <a:t>ACLs</a:t>
            </a:r>
          </a:p>
          <a:p>
            <a:pPr algn="l"/>
            <a:r>
              <a:rPr lang="pt-PT" b="0">
                <a:latin typeface="Verdana" pitchFamily="34" charset="0"/>
              </a:rPr>
              <a:t>Sumarização</a:t>
            </a:r>
          </a:p>
        </p:txBody>
      </p:sp>
      <p:sp>
        <p:nvSpPr>
          <p:cNvPr id="492548" name="Text Box 4"/>
          <p:cNvSpPr txBox="1">
            <a:spLocks noChangeArrowheads="1"/>
          </p:cNvSpPr>
          <p:nvPr/>
        </p:nvSpPr>
        <p:spPr bwMode="auto">
          <a:xfrm>
            <a:off x="5060950" y="3068638"/>
            <a:ext cx="43910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2800">
                <a:solidFill>
                  <a:schemeClr val="accent2"/>
                </a:solidFill>
                <a:latin typeface="Calibri" pitchFamily="34" charset="0"/>
              </a:rPr>
              <a:t>Topologia de referência da CISCO para empresas médias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665288"/>
            <a:ext cx="5894387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6533" name="Text Box 5"/>
          <p:cNvSpPr txBox="1">
            <a:spLocks noChangeArrowheads="1"/>
          </p:cNvSpPr>
          <p:nvPr/>
        </p:nvSpPr>
        <p:spPr bwMode="auto">
          <a:xfrm>
            <a:off x="4305300" y="4941888"/>
            <a:ext cx="882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2000">
                <a:latin typeface="Calibri" pitchFamily="34" charset="0"/>
              </a:rPr>
              <a:t>Bastidor</a:t>
            </a:r>
          </a:p>
        </p:txBody>
      </p:sp>
      <p:sp>
        <p:nvSpPr>
          <p:cNvPr id="406534" name="Text Box 6"/>
          <p:cNvSpPr txBox="1">
            <a:spLocks noChangeArrowheads="1"/>
          </p:cNvSpPr>
          <p:nvPr/>
        </p:nvSpPr>
        <p:spPr bwMode="auto">
          <a:xfrm>
            <a:off x="6067425" y="1773238"/>
            <a:ext cx="331152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79388" indent="-1793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pt-PT" sz="1600" b="0">
                <a:solidFill>
                  <a:schemeClr val="bg2"/>
                </a:solidFill>
                <a:latin typeface="Calibri" pitchFamily="34" charset="0"/>
              </a:rPr>
              <a:t>As Normas fazem referência á utilização de:</a:t>
            </a:r>
          </a:p>
          <a:p>
            <a:pPr>
              <a:lnSpc>
                <a:spcPct val="140000"/>
              </a:lnSpc>
              <a:buFont typeface="Wingdings" pitchFamily="2" charset="2"/>
              <a:buChar char="l"/>
            </a:pPr>
            <a:r>
              <a:rPr lang="pt-PT" sz="1600" b="0" i="1">
                <a:solidFill>
                  <a:schemeClr val="bg2"/>
                </a:solidFill>
                <a:latin typeface="Calibri" pitchFamily="34" charset="0"/>
              </a:rPr>
              <a:t>rack</a:t>
            </a:r>
            <a:r>
              <a:rPr lang="pt-PT" sz="1600" b="0">
                <a:solidFill>
                  <a:schemeClr val="bg2"/>
                </a:solidFill>
                <a:latin typeface="Calibri" pitchFamily="34" charset="0"/>
              </a:rPr>
              <a:t> de 19” de largura</a:t>
            </a:r>
          </a:p>
          <a:p>
            <a:pPr>
              <a:lnSpc>
                <a:spcPct val="140000"/>
              </a:lnSpc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Calibri" pitchFamily="34" charset="0"/>
              </a:rPr>
              <a:t>painéis passivos (</a:t>
            </a:r>
            <a:r>
              <a:rPr lang="pt-PT" sz="1600" b="0" i="1">
                <a:solidFill>
                  <a:schemeClr val="bg2"/>
                </a:solidFill>
                <a:latin typeface="Calibri" pitchFamily="34" charset="0"/>
              </a:rPr>
              <a:t>Patch Panels</a:t>
            </a:r>
            <a:r>
              <a:rPr lang="pt-PT" sz="1600" b="0">
                <a:solidFill>
                  <a:schemeClr val="bg2"/>
                </a:solidFill>
                <a:latin typeface="Calibri" pitchFamily="34" charset="0"/>
              </a:rPr>
              <a:t>) com tomadas RJ45 (ISO 8877) </a:t>
            </a:r>
          </a:p>
          <a:p>
            <a:pPr>
              <a:lnSpc>
                <a:spcPct val="140000"/>
              </a:lnSpc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Calibri" pitchFamily="34" charset="0"/>
              </a:rPr>
              <a:t>painéis passivos para fichas ST, SC ou LC destinadas à ligação dos cabos de fibra óptica </a:t>
            </a:r>
          </a:p>
          <a:p>
            <a:pPr>
              <a:lnSpc>
                <a:spcPct val="140000"/>
              </a:lnSpc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Calibri" pitchFamily="34" charset="0"/>
              </a:rPr>
              <a:t>guias de passagem para a arrumação dos chicotes entre os equipamentos activos e os painéis passivos</a:t>
            </a:r>
          </a:p>
        </p:txBody>
      </p:sp>
      <p:sp>
        <p:nvSpPr>
          <p:cNvPr id="406535" name="Rectangle 7"/>
          <p:cNvSpPr>
            <a:spLocks noChangeArrowheads="1"/>
          </p:cNvSpPr>
          <p:nvPr/>
        </p:nvSpPr>
        <p:spPr bwMode="auto">
          <a:xfrm>
            <a:off x="1352550" y="439738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Cablagem Horizontal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7"/>
          <a:stretch>
            <a:fillRect/>
          </a:stretch>
        </p:blipFill>
        <p:spPr bwMode="auto">
          <a:xfrm>
            <a:off x="2397125" y="1989138"/>
            <a:ext cx="1085850" cy="266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65" name="WordArt 5"/>
          <p:cNvSpPr>
            <a:spLocks noChangeArrowheads="1" noChangeShapeType="1" noTextEdit="1"/>
          </p:cNvSpPr>
          <p:nvPr/>
        </p:nvSpPr>
        <p:spPr bwMode="auto">
          <a:xfrm>
            <a:off x="2468563" y="1628775"/>
            <a:ext cx="990600" cy="2333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3600" kern="1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Calibri"/>
                <a:cs typeface="Calibri"/>
              </a:rPr>
              <a:t>Bastidores</a:t>
            </a:r>
          </a:p>
        </p:txBody>
      </p:sp>
      <p:pic>
        <p:nvPicPr>
          <p:cNvPr id="3993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797425"/>
            <a:ext cx="1128713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67" name="WordArt 7"/>
          <p:cNvSpPr>
            <a:spLocks noChangeArrowheads="1" noChangeShapeType="1" noTextEdit="1"/>
          </p:cNvSpPr>
          <p:nvPr/>
        </p:nvSpPr>
        <p:spPr bwMode="auto">
          <a:xfrm>
            <a:off x="4305300" y="2168525"/>
            <a:ext cx="1277938" cy="2111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3600" kern="1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Calibri"/>
                <a:cs typeface="Calibri"/>
              </a:rPr>
              <a:t>Patch Panels</a:t>
            </a:r>
          </a:p>
        </p:txBody>
      </p:sp>
      <p:pic>
        <p:nvPicPr>
          <p:cNvPr id="39936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24125"/>
            <a:ext cx="2663825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6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25" y="2708275"/>
            <a:ext cx="2908300" cy="195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70" name="WordArt 10"/>
          <p:cNvSpPr>
            <a:spLocks noChangeArrowheads="1" noChangeShapeType="1" noTextEdit="1"/>
          </p:cNvSpPr>
          <p:nvPr/>
        </p:nvSpPr>
        <p:spPr bwMode="auto">
          <a:xfrm>
            <a:off x="7221538" y="1989138"/>
            <a:ext cx="1439862" cy="468312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3600" kern="1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Calibri"/>
                <a:cs typeface="Calibri"/>
              </a:rPr>
              <a:t>Routers e </a:t>
            </a:r>
          </a:p>
          <a:p>
            <a:pPr algn="ctr"/>
            <a:r>
              <a:rPr lang="pt-PT" sz="3600" kern="1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Calibri"/>
                <a:cs typeface="Calibri"/>
              </a:rPr>
              <a:t>Switches</a:t>
            </a:r>
          </a:p>
        </p:txBody>
      </p:sp>
      <p:pic>
        <p:nvPicPr>
          <p:cNvPr id="399371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3608388"/>
            <a:ext cx="11176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72" name="WordArt 12"/>
          <p:cNvSpPr>
            <a:spLocks noChangeArrowheads="1" noChangeShapeType="1" noTextEdit="1"/>
          </p:cNvSpPr>
          <p:nvPr/>
        </p:nvSpPr>
        <p:spPr bwMode="auto">
          <a:xfrm>
            <a:off x="884238" y="3321050"/>
            <a:ext cx="1008062" cy="1793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3600" kern="1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Calibri"/>
                <a:cs typeface="Calibri"/>
              </a:rPr>
              <a:t>Cabos</a:t>
            </a:r>
          </a:p>
        </p:txBody>
      </p:sp>
      <p:pic>
        <p:nvPicPr>
          <p:cNvPr id="39937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879600"/>
            <a:ext cx="11207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74" name="WordArt 14"/>
          <p:cNvSpPr>
            <a:spLocks noChangeArrowheads="1" noChangeShapeType="1" noTextEdit="1"/>
          </p:cNvSpPr>
          <p:nvPr/>
        </p:nvSpPr>
        <p:spPr bwMode="auto">
          <a:xfrm>
            <a:off x="812800" y="1555750"/>
            <a:ext cx="990600" cy="2333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3600" kern="1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0000FF"/>
                </a:solidFill>
                <a:latin typeface="Calibri"/>
                <a:cs typeface="Calibri"/>
              </a:rPr>
              <a:t>Tomadas</a:t>
            </a:r>
          </a:p>
        </p:txBody>
      </p:sp>
      <p:sp>
        <p:nvSpPr>
          <p:cNvPr id="399375" name="Line 15"/>
          <p:cNvSpPr>
            <a:spLocks noChangeShapeType="1"/>
          </p:cNvSpPr>
          <p:nvPr/>
        </p:nvSpPr>
        <p:spPr bwMode="auto">
          <a:xfrm>
            <a:off x="6357938" y="1520825"/>
            <a:ext cx="0" cy="446405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99376" name="WordArt 16"/>
          <p:cNvSpPr>
            <a:spLocks noChangeArrowheads="1" noChangeShapeType="1" noTextEdit="1"/>
          </p:cNvSpPr>
          <p:nvPr/>
        </p:nvSpPr>
        <p:spPr bwMode="auto">
          <a:xfrm>
            <a:off x="3944938" y="4905375"/>
            <a:ext cx="1944687" cy="79216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Calibri"/>
                <a:cs typeface="Calibri"/>
              </a:rPr>
              <a:t>Equipamentos</a:t>
            </a:r>
          </a:p>
          <a:p>
            <a:pPr algn="ctr"/>
            <a:r>
              <a:rPr lang="pt-PT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Calibri"/>
                <a:cs typeface="Calibri"/>
              </a:rPr>
              <a:t>Passivos</a:t>
            </a:r>
          </a:p>
        </p:txBody>
      </p:sp>
      <p:sp>
        <p:nvSpPr>
          <p:cNvPr id="399377" name="WordArt 17"/>
          <p:cNvSpPr>
            <a:spLocks noChangeArrowheads="1" noChangeShapeType="1" noTextEdit="1"/>
          </p:cNvSpPr>
          <p:nvPr/>
        </p:nvSpPr>
        <p:spPr bwMode="auto">
          <a:xfrm>
            <a:off x="7040563" y="4940300"/>
            <a:ext cx="2052637" cy="8651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Calibri"/>
                <a:cs typeface="Calibri"/>
              </a:rPr>
              <a:t>Equipamentos</a:t>
            </a:r>
          </a:p>
          <a:p>
            <a:pPr algn="ctr"/>
            <a:r>
              <a:rPr lang="pt-PT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Calibri"/>
                <a:cs typeface="Calibri"/>
              </a:rPr>
              <a:t>Activos</a:t>
            </a:r>
          </a:p>
        </p:txBody>
      </p:sp>
      <p:pic>
        <p:nvPicPr>
          <p:cNvPr id="399378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508500"/>
            <a:ext cx="1260475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79" name="Rectangle 19"/>
          <p:cNvSpPr>
            <a:spLocks noChangeArrowheads="1"/>
          </p:cNvSpPr>
          <p:nvPr/>
        </p:nvSpPr>
        <p:spPr bwMode="auto">
          <a:xfrm>
            <a:off x="1352550" y="439738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Os Equipamentos de Rede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5316538"/>
            <a:ext cx="126841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6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736725"/>
            <a:ext cx="43211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2678" name="Text Box 6"/>
          <p:cNvSpPr txBox="1">
            <a:spLocks noChangeArrowheads="1"/>
          </p:cNvSpPr>
          <p:nvPr/>
        </p:nvSpPr>
        <p:spPr bwMode="auto">
          <a:xfrm>
            <a:off x="5272088" y="5327650"/>
            <a:ext cx="20716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alibri" pitchFamily="34" charset="0"/>
              </a:rPr>
              <a:t>www.legrand.pt</a:t>
            </a:r>
          </a:p>
        </p:txBody>
      </p:sp>
      <p:pic>
        <p:nvPicPr>
          <p:cNvPr id="4126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3357563"/>
            <a:ext cx="2732088" cy="170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2680" name="Text Box 8"/>
          <p:cNvSpPr txBox="1">
            <a:spLocks noChangeArrowheads="1"/>
          </p:cNvSpPr>
          <p:nvPr/>
        </p:nvSpPr>
        <p:spPr bwMode="auto">
          <a:xfrm>
            <a:off x="5026025" y="3509963"/>
            <a:ext cx="2717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pdf disponível no site da Legrand</a:t>
            </a:r>
          </a:p>
        </p:txBody>
      </p:sp>
      <p:sp>
        <p:nvSpPr>
          <p:cNvPr id="412681" name="Text Box 9"/>
          <p:cNvSpPr txBox="1">
            <a:spLocks noChangeArrowheads="1"/>
          </p:cNvSpPr>
          <p:nvPr/>
        </p:nvSpPr>
        <p:spPr bwMode="auto">
          <a:xfrm>
            <a:off x="5132388" y="4473575"/>
            <a:ext cx="27209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pdf disponível no site da Legrand</a:t>
            </a:r>
          </a:p>
        </p:txBody>
      </p:sp>
      <p:pic>
        <p:nvPicPr>
          <p:cNvPr id="4126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2493963"/>
            <a:ext cx="3990975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2683" name="Rectangle 11"/>
          <p:cNvSpPr>
            <a:spLocks noChangeArrowheads="1"/>
          </p:cNvSpPr>
          <p:nvPr/>
        </p:nvSpPr>
        <p:spPr bwMode="auto">
          <a:xfrm>
            <a:off x="1352550" y="476250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200">
                <a:solidFill>
                  <a:srgbClr val="0000FF"/>
                </a:solidFill>
                <a:latin typeface="Verdana" pitchFamily="34" charset="0"/>
              </a:rPr>
              <a:t>Soluções para cablagem de rede estruturada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" t="6270" r="8420" b="7468"/>
          <a:stretch>
            <a:fillRect/>
          </a:stretch>
        </p:blipFill>
        <p:spPr bwMode="auto">
          <a:xfrm>
            <a:off x="415925" y="1233488"/>
            <a:ext cx="6589713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132" y="5012649"/>
            <a:ext cx="2250649" cy="676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37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7"/>
          <a:stretch>
            <a:fillRect/>
          </a:stretch>
        </p:blipFill>
        <p:spPr bwMode="auto">
          <a:xfrm>
            <a:off x="7319963" y="1233488"/>
            <a:ext cx="2133600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3703" name="Rectangle 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Soluções para a passagem de cabos</a:t>
            </a:r>
          </a:p>
        </p:txBody>
      </p:sp>
      <p:pic>
        <p:nvPicPr>
          <p:cNvPr id="4137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4545013"/>
            <a:ext cx="2124075" cy="161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3" name="Rectangle 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dirty="0" smtClean="0">
                <a:solidFill>
                  <a:srgbClr val="0000FF"/>
                </a:solidFill>
                <a:latin typeface="Verdana" pitchFamily="34" charset="0"/>
              </a:rPr>
              <a:t>Calhas técnicas e tomadas</a:t>
            </a:r>
            <a:endParaRPr lang="pt-PT" sz="2600" dirty="0">
              <a:solidFill>
                <a:srgbClr val="0000FF"/>
              </a:solidFill>
              <a:latin typeface="Verdana" pitchFamily="34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508" y="1224810"/>
            <a:ext cx="1944266" cy="58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8" y="1738949"/>
            <a:ext cx="4968552" cy="342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ângulo 1"/>
          <p:cNvSpPr/>
          <p:nvPr/>
        </p:nvSpPr>
        <p:spPr>
          <a:xfrm>
            <a:off x="1064568" y="4265926"/>
            <a:ext cx="2376264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PT" dirty="0" err="1" smtClean="0">
                <a:solidFill>
                  <a:srgbClr val="0000FF"/>
                </a:solidFill>
              </a:rPr>
              <a:t>Ref</a:t>
            </a:r>
            <a:r>
              <a:rPr lang="pt-PT" dirty="0" smtClean="0">
                <a:solidFill>
                  <a:srgbClr val="0000FF"/>
                </a:solidFill>
              </a:rPr>
              <a:t>. 10463</a:t>
            </a:r>
            <a:endParaRPr lang="pt-PT" dirty="0">
              <a:solidFill>
                <a:srgbClr val="0000FF"/>
              </a:solidFill>
            </a:endParaRPr>
          </a:p>
        </p:txBody>
      </p:sp>
      <p:pic>
        <p:nvPicPr>
          <p:cNvPr id="4986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445" y="1484784"/>
            <a:ext cx="1247775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7293260" y="1952378"/>
            <a:ext cx="2124236" cy="83099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pt-PT" dirty="0" smtClean="0">
                <a:solidFill>
                  <a:srgbClr val="0000FF"/>
                </a:solidFill>
              </a:rPr>
              <a:t>2 x</a:t>
            </a:r>
          </a:p>
          <a:p>
            <a:pPr algn="ctr"/>
            <a:r>
              <a:rPr lang="pt-PT" dirty="0" err="1" smtClean="0">
                <a:solidFill>
                  <a:srgbClr val="0000FF"/>
                </a:solidFill>
              </a:rPr>
              <a:t>Ref</a:t>
            </a:r>
            <a:r>
              <a:rPr lang="pt-PT" dirty="0" smtClean="0">
                <a:solidFill>
                  <a:srgbClr val="0000FF"/>
                </a:solidFill>
              </a:rPr>
              <a:t>. 76551</a:t>
            </a:r>
            <a:endParaRPr lang="pt-PT" dirty="0">
              <a:solidFill>
                <a:srgbClr val="0000FF"/>
              </a:solidFill>
            </a:endParaRPr>
          </a:p>
        </p:txBody>
      </p:sp>
      <p:pic>
        <p:nvPicPr>
          <p:cNvPr id="4997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068" y="3755414"/>
            <a:ext cx="1876425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7725308" y="4259539"/>
            <a:ext cx="1690667" cy="83099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pt-PT" dirty="0" err="1" smtClean="0">
                <a:solidFill>
                  <a:srgbClr val="0000FF"/>
                </a:solidFill>
              </a:rPr>
              <a:t>Ref</a:t>
            </a:r>
            <a:r>
              <a:rPr lang="pt-PT" dirty="0" smtClean="0">
                <a:solidFill>
                  <a:srgbClr val="0000FF"/>
                </a:solidFill>
              </a:rPr>
              <a:t>. 10992</a:t>
            </a:r>
            <a:endParaRPr lang="pt-PT" dirty="0">
              <a:solidFill>
                <a:srgbClr val="0000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60512" y="5697252"/>
            <a:ext cx="882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>
                <a:latin typeface="Calibri" pitchFamily="34" charset="0"/>
                <a:cs typeface="Calibri" pitchFamily="34" charset="0"/>
              </a:rPr>
              <a:t>Consultar </a:t>
            </a:r>
            <a:r>
              <a:rPr lang="pt-PT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www.legrand.pt</a:t>
            </a:r>
            <a:r>
              <a:rPr lang="pt-P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PT" dirty="0" smtClean="0">
                <a:latin typeface="Calibri" pitchFamily="34" charset="0"/>
                <a:cs typeface="Calibri" pitchFamily="34" charset="0"/>
                <a:sym typeface="Symbol"/>
              </a:rPr>
              <a:t> Catálogos on-line  </a:t>
            </a:r>
            <a:r>
              <a:rPr lang="pt-PT" dirty="0">
                <a:latin typeface="Calibri" pitchFamily="34" charset="0"/>
                <a:cs typeface="Calibri" pitchFamily="34" charset="0"/>
              </a:rPr>
              <a:t>e-catálogo 2011</a:t>
            </a:r>
            <a:r>
              <a:rPr lang="pt-PT" dirty="0">
                <a:latin typeface="Calibri" pitchFamily="34" charset="0"/>
                <a:cs typeface="Calibri" pitchFamily="34" charset="0"/>
                <a:sym typeface="Symbol"/>
              </a:rPr>
              <a:t>    </a:t>
            </a:r>
            <a:endParaRPr lang="pt-PT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094883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3" name="Rectangle 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dirty="0" smtClean="0">
                <a:solidFill>
                  <a:srgbClr val="0000FF"/>
                </a:solidFill>
                <a:latin typeface="Verdana" pitchFamily="34" charset="0"/>
              </a:rPr>
              <a:t>Esteiras</a:t>
            </a:r>
            <a:endParaRPr lang="pt-PT" sz="2600" dirty="0">
              <a:solidFill>
                <a:srgbClr val="0000FF"/>
              </a:solidFill>
              <a:latin typeface="Verdana" pitchFamily="34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173" y="1239212"/>
            <a:ext cx="1944216" cy="58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9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85" y="1124744"/>
            <a:ext cx="4108501" cy="215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ângulo 8"/>
          <p:cNvSpPr/>
          <p:nvPr/>
        </p:nvSpPr>
        <p:spPr>
          <a:xfrm>
            <a:off x="2432720" y="2852936"/>
            <a:ext cx="2376264" cy="4616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pt-PT" dirty="0" err="1" smtClean="0">
                <a:solidFill>
                  <a:srgbClr val="0000FF"/>
                </a:solidFill>
              </a:rPr>
              <a:t>Ref</a:t>
            </a:r>
            <a:r>
              <a:rPr lang="pt-PT" dirty="0" smtClean="0">
                <a:solidFill>
                  <a:srgbClr val="0000FF"/>
                </a:solidFill>
              </a:rPr>
              <a:t>. 340 110</a:t>
            </a:r>
            <a:endParaRPr lang="pt-PT" dirty="0">
              <a:solidFill>
                <a:srgbClr val="0000FF"/>
              </a:solidFill>
            </a:endParaRPr>
          </a:p>
        </p:txBody>
      </p:sp>
      <p:pic>
        <p:nvPicPr>
          <p:cNvPr id="4997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092" y="1814841"/>
            <a:ext cx="3314045" cy="1358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ângulo 11"/>
          <p:cNvSpPr/>
          <p:nvPr/>
        </p:nvSpPr>
        <p:spPr>
          <a:xfrm>
            <a:off x="6285148" y="3068960"/>
            <a:ext cx="2376264" cy="4616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pt-PT" dirty="0" err="1" smtClean="0">
                <a:solidFill>
                  <a:srgbClr val="0000FF"/>
                </a:solidFill>
              </a:rPr>
              <a:t>Ref</a:t>
            </a:r>
            <a:r>
              <a:rPr lang="pt-PT" dirty="0" smtClean="0">
                <a:solidFill>
                  <a:srgbClr val="0000FF"/>
                </a:solidFill>
              </a:rPr>
              <a:t>. 340 750</a:t>
            </a:r>
            <a:endParaRPr lang="pt-PT" dirty="0">
              <a:solidFill>
                <a:srgbClr val="0000FF"/>
              </a:solidFill>
            </a:endParaRPr>
          </a:p>
        </p:txBody>
      </p:sp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915" y="3537012"/>
            <a:ext cx="6000750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560512" y="5697252"/>
            <a:ext cx="882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>
                <a:latin typeface="Calibri" pitchFamily="34" charset="0"/>
                <a:cs typeface="Calibri" pitchFamily="34" charset="0"/>
              </a:rPr>
              <a:t>Consultar </a:t>
            </a:r>
            <a:r>
              <a:rPr lang="pt-PT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www.legrand.pt</a:t>
            </a:r>
            <a:r>
              <a:rPr lang="pt-P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PT" dirty="0" smtClean="0">
                <a:latin typeface="Calibri" pitchFamily="34" charset="0"/>
                <a:cs typeface="Calibri" pitchFamily="34" charset="0"/>
                <a:sym typeface="Symbol"/>
              </a:rPr>
              <a:t> Catálogos on-line  </a:t>
            </a:r>
            <a:r>
              <a:rPr lang="pt-PT" dirty="0">
                <a:latin typeface="Calibri" pitchFamily="34" charset="0"/>
                <a:cs typeface="Calibri" pitchFamily="34" charset="0"/>
              </a:rPr>
              <a:t>e-catálogo 2011</a:t>
            </a:r>
            <a:r>
              <a:rPr lang="pt-PT" dirty="0">
                <a:latin typeface="Calibri" pitchFamily="34" charset="0"/>
                <a:cs typeface="Calibri" pitchFamily="34" charset="0"/>
                <a:sym typeface="Symbol"/>
              </a:rPr>
              <a:t>    </a:t>
            </a:r>
            <a:endParaRPr lang="pt-PT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44703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" r="5312"/>
          <a:stretch>
            <a:fillRect/>
          </a:stretch>
        </p:blipFill>
        <p:spPr bwMode="auto">
          <a:xfrm>
            <a:off x="633413" y="1916113"/>
            <a:ext cx="3203575" cy="356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57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r="26871"/>
          <a:stretch>
            <a:fillRect/>
          </a:stretch>
        </p:blipFill>
        <p:spPr bwMode="auto">
          <a:xfrm>
            <a:off x="4376738" y="1808163"/>
            <a:ext cx="4679950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57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4679950"/>
            <a:ext cx="2955925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5751" name="Rectangle 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Bastidores de 19"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1881188"/>
            <a:ext cx="7599362" cy="193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7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4114800"/>
            <a:ext cx="9094787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7798" name="Rectangle 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Mini Bastidores de 19"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668338" y="1520825"/>
            <a:ext cx="83883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just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pt-PT" altLang="en-US" sz="1800" b="0" dirty="0">
                <a:latin typeface="Calibri" pitchFamily="34" charset="0"/>
              </a:rPr>
              <a:t>Os sistemas de cablagem da rede de dados local </a:t>
            </a:r>
            <a:r>
              <a:rPr lang="en-US" altLang="en-US" sz="1800" b="0" dirty="0">
                <a:latin typeface="Calibri" pitchFamily="34" charset="0"/>
              </a:rPr>
              <a:t>(LAN) </a:t>
            </a:r>
            <a:r>
              <a:rPr lang="pt-PT" altLang="en-US" sz="1800" b="0" dirty="0">
                <a:latin typeface="Calibri" pitchFamily="34" charset="0"/>
              </a:rPr>
              <a:t>devem ser desenhados e instalados para cumprir um conjunto de normas estipuladas, as quais focam diversos </a:t>
            </a:r>
            <a:r>
              <a:rPr lang="pt-PT" altLang="en-US" sz="1800" b="0" dirty="0" smtClean="0">
                <a:latin typeface="Calibri" pitchFamily="34" charset="0"/>
              </a:rPr>
              <a:t>aspetos, </a:t>
            </a:r>
            <a:r>
              <a:rPr lang="pt-PT" altLang="en-US" sz="1800" b="0" dirty="0">
                <a:latin typeface="Calibri" pitchFamily="34" charset="0"/>
              </a:rPr>
              <a:t>nomeadamente</a:t>
            </a:r>
          </a:p>
          <a:p>
            <a:pPr marL="808038" lvl="1" indent="-285750" algn="just" eaLnBrk="1" hangingPunct="1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pt-PT" altLang="en-US" sz="1800" b="0" dirty="0">
                <a:latin typeface="Calibri" pitchFamily="34" charset="0"/>
              </a:rPr>
              <a:t>a topologia lógica e física da rede</a:t>
            </a:r>
          </a:p>
          <a:p>
            <a:pPr marL="808038" lvl="1" indent="-285750" algn="just" eaLnBrk="1" hangingPunct="1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pt-PT" altLang="en-US" sz="1800" b="0" dirty="0">
                <a:latin typeface="Calibri" pitchFamily="34" charset="0"/>
              </a:rPr>
              <a:t>a certificação dos componentes utilizados</a:t>
            </a:r>
          </a:p>
          <a:p>
            <a:pPr marL="808038" lvl="1" indent="-285750" algn="just" eaLnBrk="1" hangingPunct="1">
              <a:spcBef>
                <a:spcPct val="2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pt-PT" altLang="en-US" sz="1800" b="0" dirty="0">
                <a:latin typeface="Calibri" pitchFamily="34" charset="0"/>
              </a:rPr>
              <a:t>a certificação da operação da rede</a:t>
            </a:r>
          </a:p>
          <a:p>
            <a:pPr algn="just" eaLnBrk="1" hangingPunct="1">
              <a:spcBef>
                <a:spcPct val="60000"/>
              </a:spcBef>
              <a:buClr>
                <a:srgbClr val="0000FF"/>
              </a:buClr>
            </a:pPr>
            <a:endParaRPr lang="pt-PT" altLang="en-US" sz="1800" b="0" dirty="0">
              <a:latin typeface="Calibri" pitchFamily="34" charset="0"/>
            </a:endParaRPr>
          </a:p>
          <a:p>
            <a:pPr algn="just" eaLnBrk="1" hangingPunct="1">
              <a:spcBef>
                <a:spcPct val="60000"/>
              </a:spcBef>
              <a:buClr>
                <a:srgbClr val="0000FF"/>
              </a:buClr>
            </a:pPr>
            <a:r>
              <a:rPr lang="pt-PT" altLang="en-US" sz="1800" b="0" dirty="0">
                <a:latin typeface="Calibri" pitchFamily="34" charset="0"/>
              </a:rPr>
              <a:t>Existem três grandes normas para o </a:t>
            </a:r>
            <a:r>
              <a:rPr lang="pt-PT" altLang="en-US" sz="1800" b="0" dirty="0" smtClean="0">
                <a:latin typeface="Calibri" pitchFamily="34" charset="0"/>
              </a:rPr>
              <a:t>projeto </a:t>
            </a:r>
            <a:r>
              <a:rPr lang="pt-PT" altLang="en-US" sz="1800" b="0" dirty="0">
                <a:latin typeface="Calibri" pitchFamily="34" charset="0"/>
              </a:rPr>
              <a:t>deste tipo de redes:</a:t>
            </a:r>
          </a:p>
          <a:p>
            <a:pPr marL="808038" lvl="1" indent="-285750" algn="just" eaLnBrk="1" hangingPunct="1">
              <a:spcBef>
                <a:spcPct val="6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pt-PT" altLang="en-US" sz="1800" dirty="0">
                <a:latin typeface="Calibri" pitchFamily="34" charset="0"/>
              </a:rPr>
              <a:t>ANSI EIA/TIA 568		América do Norte </a:t>
            </a:r>
            <a:r>
              <a:rPr lang="pt-PT" altLang="en-US" sz="1800" dirty="0" smtClean="0">
                <a:latin typeface="Calibri" pitchFamily="34" charset="0"/>
              </a:rPr>
              <a:t>(A-1994, B-2001)</a:t>
            </a:r>
            <a:endParaRPr lang="pt-PT" altLang="en-US" sz="1800" dirty="0">
              <a:latin typeface="Calibri" pitchFamily="34" charset="0"/>
            </a:endParaRPr>
          </a:p>
          <a:p>
            <a:pPr marL="808038" lvl="1" indent="-285750" algn="just" eaLnBrk="1" hangingPunct="1">
              <a:spcBef>
                <a:spcPct val="6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pt-PT" altLang="en-US" sz="1800" b="0" dirty="0">
                <a:latin typeface="Calibri" pitchFamily="34" charset="0"/>
              </a:rPr>
              <a:t>ISO/IEC </a:t>
            </a:r>
            <a:r>
              <a:rPr lang="pt-PT" altLang="en-US" sz="1800" b="0" dirty="0" smtClean="0">
                <a:latin typeface="Calibri" pitchFamily="34" charset="0"/>
              </a:rPr>
              <a:t>11801 </a:t>
            </a:r>
            <a:r>
              <a:rPr lang="pt-PT" altLang="en-US" sz="1800" b="0" dirty="0">
                <a:latin typeface="Calibri" pitchFamily="34" charset="0"/>
              </a:rPr>
              <a:t>		</a:t>
            </a:r>
            <a:r>
              <a:rPr lang="pt-PT" altLang="en-US" sz="1800" b="0" dirty="0" smtClean="0">
                <a:latin typeface="Calibri" pitchFamily="34" charset="0"/>
              </a:rPr>
              <a:t>Internacional (v1-1995, v2-2002)</a:t>
            </a:r>
          </a:p>
          <a:p>
            <a:pPr marL="808038" lvl="1" indent="-285750" algn="just" eaLnBrk="1" hangingPunct="1">
              <a:spcBef>
                <a:spcPct val="60000"/>
              </a:spcBef>
              <a:buClr>
                <a:srgbClr val="0000FF"/>
              </a:buClr>
              <a:buFont typeface="Wingdings" pitchFamily="2" charset="2"/>
              <a:buChar char="Ø"/>
            </a:pPr>
            <a:r>
              <a:rPr lang="pt-PT" altLang="en-US" sz="1800" b="0" dirty="0" smtClean="0">
                <a:latin typeface="Calibri" pitchFamily="34" charset="0"/>
              </a:rPr>
              <a:t>EN 50173/50288 		União Europeia (1995, 2003)</a:t>
            </a:r>
            <a:endParaRPr lang="pt-PT" altLang="en-US" sz="1800" b="0" dirty="0">
              <a:latin typeface="Calibri" pitchFamily="34" charset="0"/>
            </a:endParaRPr>
          </a:p>
        </p:txBody>
      </p:sp>
      <p:sp>
        <p:nvSpPr>
          <p:cNvPr id="401416" name="Rectangle 8"/>
          <p:cNvSpPr>
            <a:spLocks noChangeArrowheads="1"/>
          </p:cNvSpPr>
          <p:nvPr/>
        </p:nvSpPr>
        <p:spPr bwMode="auto">
          <a:xfrm>
            <a:off x="1352550" y="29527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200">
                <a:solidFill>
                  <a:srgbClr val="0000FF"/>
                </a:solidFill>
                <a:latin typeface="Verdana" pitchFamily="34" charset="0"/>
              </a:rPr>
              <a:t>O que é uma Rede de Computadores Estruturada?</a:t>
            </a:r>
          </a:p>
        </p:txBody>
      </p:sp>
      <p:pic>
        <p:nvPicPr>
          <p:cNvPr id="4986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57"/>
          <a:stretch/>
        </p:blipFill>
        <p:spPr bwMode="auto">
          <a:xfrm>
            <a:off x="6897984" y="5913276"/>
            <a:ext cx="2519512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86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07" y="4878381"/>
            <a:ext cx="1378565" cy="814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1233488"/>
            <a:ext cx="34575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6776" name="Rectangle 8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Acessório de Passagem de Cabos</a:t>
            </a:r>
          </a:p>
        </p:txBody>
      </p:sp>
      <p:pic>
        <p:nvPicPr>
          <p:cNvPr id="4167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2781300"/>
            <a:ext cx="2771775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77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341438"/>
            <a:ext cx="316865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77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508500"/>
            <a:ext cx="3060700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78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8" y="5121275"/>
            <a:ext cx="3563937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782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3" y="4005263"/>
            <a:ext cx="2700337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6784" name="Group 16"/>
          <p:cNvGrpSpPr>
            <a:grpSpLocks/>
          </p:cNvGrpSpPr>
          <p:nvPr/>
        </p:nvGrpSpPr>
        <p:grpSpPr bwMode="auto">
          <a:xfrm>
            <a:off x="3692525" y="2060575"/>
            <a:ext cx="2135188" cy="990600"/>
            <a:chOff x="4435" y="1706"/>
            <a:chExt cx="1345" cy="624"/>
          </a:xfrm>
        </p:grpSpPr>
        <p:pic>
          <p:nvPicPr>
            <p:cNvPr id="416781" name="Picture 1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5" y="1706"/>
              <a:ext cx="64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783" name="Picture 1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" y="1706"/>
              <a:ext cx="642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6785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76588"/>
            <a:ext cx="360045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40" name="Text Box 8"/>
          <p:cNvSpPr txBox="1">
            <a:spLocks noChangeArrowheads="1"/>
          </p:cNvSpPr>
          <p:nvPr/>
        </p:nvSpPr>
        <p:spPr bwMode="auto">
          <a:xfrm>
            <a:off x="1968500" y="3429000"/>
            <a:ext cx="10604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alibri" pitchFamily="34" charset="0"/>
              </a:rPr>
              <a:t>Servidor</a:t>
            </a:r>
          </a:p>
        </p:txBody>
      </p:sp>
      <p:sp>
        <p:nvSpPr>
          <p:cNvPr id="479241" name="Text Box 9"/>
          <p:cNvSpPr txBox="1">
            <a:spLocks noChangeArrowheads="1"/>
          </p:cNvSpPr>
          <p:nvPr/>
        </p:nvSpPr>
        <p:spPr bwMode="auto">
          <a:xfrm>
            <a:off x="5338763" y="1665288"/>
            <a:ext cx="36385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alibri" pitchFamily="34" charset="0"/>
              </a:rPr>
              <a:t>SAN – </a:t>
            </a:r>
            <a:r>
              <a:rPr lang="pt-PT" i="1">
                <a:latin typeface="Calibri" pitchFamily="34" charset="0"/>
              </a:rPr>
              <a:t>Storage Area Network</a:t>
            </a:r>
          </a:p>
        </p:txBody>
      </p:sp>
      <p:pic>
        <p:nvPicPr>
          <p:cNvPr id="47924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2060575"/>
            <a:ext cx="4668838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924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7"/>
          <a:stretch>
            <a:fillRect/>
          </a:stretch>
        </p:blipFill>
        <p:spPr bwMode="auto">
          <a:xfrm>
            <a:off x="704850" y="3860800"/>
            <a:ext cx="3833813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924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3573463"/>
            <a:ext cx="3355975" cy="266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924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b="5801"/>
          <a:stretch>
            <a:fillRect/>
          </a:stretch>
        </p:blipFill>
        <p:spPr bwMode="auto">
          <a:xfrm>
            <a:off x="381000" y="1700213"/>
            <a:ext cx="4391025" cy="16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9247" name="Rectangle 15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Equipamentos para Bastidores de 19"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3"/>
          <p:cNvSpPr>
            <a:spLocks noChangeArrowheads="1"/>
          </p:cNvSpPr>
          <p:nvPr/>
        </p:nvSpPr>
        <p:spPr bwMode="auto">
          <a:xfrm>
            <a:off x="1281113" y="431800"/>
            <a:ext cx="73802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>
                <a:solidFill>
                  <a:srgbClr val="0000FF"/>
                </a:solidFill>
                <a:latin typeface="Verdana" pitchFamily="34" charset="0"/>
                <a:cs typeface="Arial" charset="0"/>
              </a:rPr>
              <a:t>Características Típicas dos Servidores</a:t>
            </a:r>
          </a:p>
        </p:txBody>
      </p:sp>
      <p:sp>
        <p:nvSpPr>
          <p:cNvPr id="494595" name="Text Box 4"/>
          <p:cNvSpPr txBox="1">
            <a:spLocks noChangeArrowheads="1"/>
          </p:cNvSpPr>
          <p:nvPr/>
        </p:nvSpPr>
        <p:spPr bwMode="auto">
          <a:xfrm>
            <a:off x="1028700" y="1911350"/>
            <a:ext cx="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pt-PT" sz="1800" b="0">
              <a:latin typeface="Arial" charset="0"/>
              <a:cs typeface="Arial" charset="0"/>
            </a:endParaRPr>
          </a:p>
        </p:txBody>
      </p:sp>
      <p:sp>
        <p:nvSpPr>
          <p:cNvPr id="494596" name="Text Box 5"/>
          <p:cNvSpPr txBox="1">
            <a:spLocks noChangeArrowheads="1"/>
          </p:cNvSpPr>
          <p:nvPr/>
        </p:nvSpPr>
        <p:spPr bwMode="auto">
          <a:xfrm>
            <a:off x="523875" y="1211263"/>
            <a:ext cx="8424863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indent="2682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30000"/>
              </a:lnSpc>
              <a:buClrTx/>
              <a:buSzTx/>
              <a:buFontTx/>
              <a:buChar char="•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  <a:cs typeface="Arial" charset="0"/>
              </a:rPr>
              <a:t>Elevada capacidade de processamento</a:t>
            </a:r>
          </a:p>
          <a:p>
            <a:pPr>
              <a:lnSpc>
                <a:spcPct val="130000"/>
              </a:lnSpc>
              <a:buClrTx/>
              <a:buSzTx/>
              <a:buFontTx/>
              <a:buChar char="•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  <a:cs typeface="Arial" charset="0"/>
              </a:rPr>
              <a:t>Grande quantidade de memória</a:t>
            </a:r>
          </a:p>
          <a:p>
            <a:pPr>
              <a:lnSpc>
                <a:spcPct val="130000"/>
              </a:lnSpc>
              <a:buClrTx/>
              <a:buSzTx/>
              <a:buFontTx/>
              <a:buChar char="•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  <a:cs typeface="Arial" charset="0"/>
              </a:rPr>
              <a:t>Redundância de Fonte (2 Fontes de Alimentação Independentes)</a:t>
            </a:r>
          </a:p>
          <a:p>
            <a:pPr>
              <a:lnSpc>
                <a:spcPct val="130000"/>
              </a:lnSpc>
              <a:buClrTx/>
              <a:buSzTx/>
              <a:buFontTx/>
              <a:buChar char="•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  <a:cs typeface="Arial" charset="0"/>
              </a:rPr>
              <a:t>Redundância de Discos (RAID - </a:t>
            </a:r>
            <a:r>
              <a:rPr lang="en-US" sz="2000" b="0" i="1">
                <a:solidFill>
                  <a:schemeClr val="bg2"/>
                </a:solidFill>
                <a:latin typeface="Calibri" pitchFamily="34" charset="0"/>
                <a:cs typeface="Arial" charset="0"/>
              </a:rPr>
              <a:t>Redundant Array of Independent Drives</a:t>
            </a:r>
            <a:r>
              <a:rPr lang="pt-PT" sz="2000" b="0">
                <a:solidFill>
                  <a:schemeClr val="bg2"/>
                </a:solidFill>
                <a:latin typeface="Calibri" pitchFamily="34" charset="0"/>
                <a:cs typeface="Arial" charset="0"/>
              </a:rPr>
              <a:t>)</a:t>
            </a:r>
          </a:p>
          <a:p>
            <a:pPr>
              <a:lnSpc>
                <a:spcPct val="130000"/>
              </a:lnSpc>
              <a:buClrTx/>
              <a:buSzTx/>
              <a:buFontTx/>
              <a:buChar char="•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  <a:cs typeface="Arial" charset="0"/>
              </a:rPr>
              <a:t>Discos tipo Hot-Swap</a:t>
            </a:r>
          </a:p>
          <a:p>
            <a:pPr>
              <a:lnSpc>
                <a:spcPct val="130000"/>
              </a:lnSpc>
              <a:buClrTx/>
              <a:buSzTx/>
              <a:buFontTx/>
              <a:buChar char="•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  <a:cs typeface="Arial" charset="0"/>
              </a:rPr>
              <a:t>Discos de 10.000 rpm</a:t>
            </a:r>
          </a:p>
          <a:p>
            <a:pPr>
              <a:lnSpc>
                <a:spcPct val="130000"/>
              </a:lnSpc>
              <a:buClrTx/>
              <a:buSzTx/>
              <a:buFontTx/>
              <a:buChar char="•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  <a:cs typeface="Arial" charset="0"/>
              </a:rPr>
              <a:t>Redundância de ligação à rede</a:t>
            </a:r>
          </a:p>
        </p:txBody>
      </p:sp>
      <p:pic>
        <p:nvPicPr>
          <p:cNvPr id="49459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5" y="2970213"/>
            <a:ext cx="53435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4598" name="WordArt 13"/>
          <p:cNvSpPr>
            <a:spLocks noChangeArrowheads="1" noChangeShapeType="1" noTextEdit="1"/>
          </p:cNvSpPr>
          <p:nvPr/>
        </p:nvSpPr>
        <p:spPr bwMode="auto">
          <a:xfrm>
            <a:off x="6223000" y="5670550"/>
            <a:ext cx="1023938" cy="371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2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9900"/>
                </a:solidFill>
                <a:latin typeface="Arial Black"/>
              </a:rPr>
              <a:t>1a e 1b</a:t>
            </a:r>
          </a:p>
        </p:txBody>
      </p:sp>
      <p:sp>
        <p:nvSpPr>
          <p:cNvPr id="494599" name="WordArt 13"/>
          <p:cNvSpPr>
            <a:spLocks noChangeArrowheads="1" noChangeShapeType="1" noTextEdit="1"/>
          </p:cNvSpPr>
          <p:nvPr/>
        </p:nvSpPr>
        <p:spPr bwMode="auto">
          <a:xfrm>
            <a:off x="7334250" y="5294313"/>
            <a:ext cx="1023938" cy="371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2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9900"/>
                </a:solidFill>
                <a:latin typeface="Arial Black"/>
              </a:rPr>
              <a:t>2a e 2b</a:t>
            </a:r>
          </a:p>
        </p:txBody>
      </p:sp>
      <p:sp>
        <p:nvSpPr>
          <p:cNvPr id="494600" name="WordArt 13"/>
          <p:cNvSpPr>
            <a:spLocks noChangeArrowheads="1" noChangeShapeType="1" noTextEdit="1"/>
          </p:cNvSpPr>
          <p:nvPr/>
        </p:nvSpPr>
        <p:spPr bwMode="auto">
          <a:xfrm>
            <a:off x="8383588" y="4810125"/>
            <a:ext cx="1023937" cy="371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28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9900"/>
                </a:solidFill>
                <a:latin typeface="Arial Black"/>
              </a:rPr>
              <a:t>3a e 3b</a:t>
            </a:r>
          </a:p>
        </p:txBody>
      </p:sp>
      <p:pic>
        <p:nvPicPr>
          <p:cNvPr id="4946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4367213"/>
            <a:ext cx="4176713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9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4" r="2254" b="27814"/>
          <a:stretch>
            <a:fillRect/>
          </a:stretch>
        </p:blipFill>
        <p:spPr bwMode="auto">
          <a:xfrm>
            <a:off x="1389063" y="2024063"/>
            <a:ext cx="7165975" cy="326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5927" name="Rectangle 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UPS para Montagem em Bastidor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26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592263"/>
            <a:ext cx="4210050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02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3" y="1844675"/>
            <a:ext cx="3379787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0266" name="Rectangle 10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500">
                <a:solidFill>
                  <a:srgbClr val="0000FF"/>
                </a:solidFill>
                <a:latin typeface="Verdana" pitchFamily="34" charset="0"/>
              </a:rPr>
              <a:t>Implementações em Bastidores de 19"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9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952625"/>
            <a:ext cx="5903913" cy="385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49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2565400"/>
            <a:ext cx="249555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4903" name="Rectangle 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Guias para Cabos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9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8"/>
          <a:stretch>
            <a:fillRect/>
          </a:stretch>
        </p:blipFill>
        <p:spPr bwMode="auto">
          <a:xfrm>
            <a:off x="5008563" y="1592263"/>
            <a:ext cx="3292475" cy="406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719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2636838"/>
            <a:ext cx="2339975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7197" name="Rectangle 13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>
                <a:solidFill>
                  <a:srgbClr val="0000FF"/>
                </a:solidFill>
                <a:latin typeface="Verdana" pitchFamily="34" charset="0"/>
              </a:rPr>
              <a:t>Projecto da Organização de um Bastidor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2" name="Rectangle 4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>
                <a:solidFill>
                  <a:srgbClr val="0000FF"/>
                </a:solidFill>
                <a:latin typeface="Verdana" pitchFamily="34" charset="0"/>
              </a:rPr>
              <a:t>Detalhe da Passagem de Cabos</a:t>
            </a:r>
          </a:p>
        </p:txBody>
      </p:sp>
      <p:pic>
        <p:nvPicPr>
          <p:cNvPr id="4884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0" t="16789" b="36243"/>
          <a:stretch>
            <a:fillRect/>
          </a:stretch>
        </p:blipFill>
        <p:spPr bwMode="auto">
          <a:xfrm>
            <a:off x="739775" y="1592263"/>
            <a:ext cx="8208963" cy="406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0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3" t="11833" b="11574"/>
          <a:stretch>
            <a:fillRect/>
          </a:stretch>
        </p:blipFill>
        <p:spPr bwMode="auto">
          <a:xfrm rot="-21600000">
            <a:off x="1028700" y="1663700"/>
            <a:ext cx="1295400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8039" name="Text Box 7"/>
          <p:cNvSpPr txBox="1">
            <a:spLocks noChangeArrowheads="1"/>
          </p:cNvSpPr>
          <p:nvPr/>
        </p:nvSpPr>
        <p:spPr bwMode="auto">
          <a:xfrm>
            <a:off x="668338" y="2851150"/>
            <a:ext cx="17875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ClrTx/>
              <a:buSzTx/>
              <a:buFontTx/>
              <a:buNone/>
            </a:pPr>
            <a:r>
              <a:rPr lang="pt-PT" sz="1800" b="0">
                <a:latin typeface="Arial" charset="0"/>
              </a:rPr>
              <a:t>UTP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sz="1200" b="0">
                <a:latin typeface="Arial" charset="0"/>
              </a:rPr>
              <a:t>Unshielded Twisted Par</a:t>
            </a:r>
            <a:endParaRPr lang="pt-PT" sz="1200" b="0">
              <a:latin typeface="Arial" charset="0"/>
            </a:endParaRPr>
          </a:p>
        </p:txBody>
      </p:sp>
      <p:pic>
        <p:nvPicPr>
          <p:cNvPr id="4280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9" t="20192" r="2663" b="26184"/>
          <a:stretch>
            <a:fillRect/>
          </a:stretch>
        </p:blipFill>
        <p:spPr bwMode="auto">
          <a:xfrm>
            <a:off x="3044825" y="1447800"/>
            <a:ext cx="1728788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8041" name="Text Box 9"/>
          <p:cNvSpPr txBox="1">
            <a:spLocks noChangeArrowheads="1"/>
          </p:cNvSpPr>
          <p:nvPr/>
        </p:nvSpPr>
        <p:spPr bwMode="auto">
          <a:xfrm>
            <a:off x="3117850" y="2851150"/>
            <a:ext cx="14430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buClrTx/>
              <a:buSzTx/>
              <a:buFontTx/>
              <a:buNone/>
            </a:pPr>
            <a:r>
              <a:rPr lang="pt-PT" sz="1800" b="0">
                <a:latin typeface="Arial" charset="0"/>
              </a:rPr>
              <a:t>FTP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en-US" sz="1200" b="0">
                <a:latin typeface="Arial" charset="0"/>
              </a:rPr>
              <a:t>Foiled Twisted Par</a:t>
            </a:r>
            <a:endParaRPr lang="pt-PT" sz="1200" b="0">
              <a:latin typeface="Arial" charset="0"/>
            </a:endParaRPr>
          </a:p>
        </p:txBody>
      </p:sp>
      <p:pic>
        <p:nvPicPr>
          <p:cNvPr id="42804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3" b="21513"/>
          <a:stretch>
            <a:fillRect/>
          </a:stretch>
        </p:blipFill>
        <p:spPr bwMode="auto">
          <a:xfrm>
            <a:off x="5494338" y="1376363"/>
            <a:ext cx="165735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8043" name="Text Box 11"/>
          <p:cNvSpPr txBox="1">
            <a:spLocks noChangeArrowheads="1"/>
          </p:cNvSpPr>
          <p:nvPr/>
        </p:nvSpPr>
        <p:spPr bwMode="auto">
          <a:xfrm>
            <a:off x="5276850" y="2851150"/>
            <a:ext cx="216058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buClrTx/>
              <a:buSzTx/>
              <a:buFontTx/>
              <a:buNone/>
            </a:pPr>
            <a:r>
              <a:rPr lang="pt-PT" sz="1800" b="0">
                <a:latin typeface="Arial" charset="0"/>
              </a:rPr>
              <a:t>SFTP</a:t>
            </a:r>
            <a:endParaRPr lang="pt-PT" sz="1200" b="0">
              <a:latin typeface="Arial" charset="0"/>
            </a:endParaRPr>
          </a:p>
          <a:p>
            <a:pPr algn="ctr" eaLnBrk="1" hangingPunct="1">
              <a:buClrTx/>
              <a:buSzTx/>
              <a:buFontTx/>
              <a:buNone/>
            </a:pPr>
            <a:r>
              <a:rPr lang="en-US" sz="1200" b="0">
                <a:latin typeface="Arial" charset="0"/>
              </a:rPr>
              <a:t>Shielded Foiled Twisted Par</a:t>
            </a:r>
            <a:endParaRPr lang="pt-PT" sz="1200" b="0">
              <a:latin typeface="Arial" charset="0"/>
            </a:endParaRPr>
          </a:p>
        </p:txBody>
      </p:sp>
      <p:pic>
        <p:nvPicPr>
          <p:cNvPr id="42804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3429000"/>
            <a:ext cx="17335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804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3427413"/>
            <a:ext cx="22479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8046" name="Line 14"/>
          <p:cNvSpPr>
            <a:spLocks noChangeShapeType="1"/>
          </p:cNvSpPr>
          <p:nvPr/>
        </p:nvSpPr>
        <p:spPr bwMode="auto">
          <a:xfrm>
            <a:off x="741363" y="3427413"/>
            <a:ext cx="381635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428047" name="Line 15"/>
          <p:cNvSpPr>
            <a:spLocks noChangeShapeType="1"/>
          </p:cNvSpPr>
          <p:nvPr/>
        </p:nvSpPr>
        <p:spPr bwMode="auto">
          <a:xfrm>
            <a:off x="5205413" y="3427413"/>
            <a:ext cx="2232025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PT"/>
          </a:p>
        </p:txBody>
      </p:sp>
      <p:sp>
        <p:nvSpPr>
          <p:cNvPr id="428048" name="Text Box 16"/>
          <p:cNvSpPr txBox="1">
            <a:spLocks noChangeArrowheads="1"/>
          </p:cNvSpPr>
          <p:nvPr/>
        </p:nvSpPr>
        <p:spPr bwMode="auto">
          <a:xfrm>
            <a:off x="523875" y="5726113"/>
            <a:ext cx="8743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buClrTx/>
              <a:buSzTx/>
              <a:buFontTx/>
              <a:buNone/>
            </a:pPr>
            <a:r>
              <a:rPr lang="pt-PT" sz="1800" b="0">
                <a:latin typeface="Arial" charset="0"/>
              </a:rPr>
              <a:t>Categoria 5 para 100 Mbits e Categoria 6 (recomendado) para 1 Gbit  (mínimo 5e)</a:t>
            </a:r>
          </a:p>
        </p:txBody>
      </p:sp>
      <p:pic>
        <p:nvPicPr>
          <p:cNvPr id="428049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0" y="3321050"/>
            <a:ext cx="992188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8050" name="Text Box 18"/>
          <p:cNvSpPr txBox="1">
            <a:spLocks noChangeArrowheads="1"/>
          </p:cNvSpPr>
          <p:nvPr/>
        </p:nvSpPr>
        <p:spPr bwMode="auto">
          <a:xfrm>
            <a:off x="7942263" y="4400550"/>
            <a:ext cx="140335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buClrTx/>
              <a:buSzTx/>
              <a:buFontTx/>
              <a:buNone/>
            </a:pPr>
            <a:r>
              <a:rPr lang="pt-PT" sz="1800" b="0">
                <a:latin typeface="Arial" charset="0"/>
              </a:rPr>
              <a:t>UTP 300 m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pt-PT" sz="1400" b="0">
                <a:latin typeface="Arial" charset="0"/>
              </a:rPr>
              <a:t>Cat. 5e </a:t>
            </a:r>
            <a:r>
              <a:rPr lang="pt-PT" sz="1400" b="0">
                <a:latin typeface="Arial" charset="0"/>
                <a:sym typeface="Symbol" pitchFamily="18" charset="2"/>
              </a:rPr>
              <a:t> 100 €</a:t>
            </a:r>
          </a:p>
          <a:p>
            <a:pPr algn="ctr" eaLnBrk="1" hangingPunct="1">
              <a:buClrTx/>
              <a:buSzTx/>
              <a:buFontTx/>
              <a:buNone/>
            </a:pPr>
            <a:r>
              <a:rPr lang="pt-PT" sz="1400" b="0">
                <a:latin typeface="Arial" charset="0"/>
                <a:sym typeface="Symbol" pitchFamily="18" charset="2"/>
              </a:rPr>
              <a:t>Cat. 6 </a:t>
            </a:r>
            <a:r>
              <a:rPr lang="pt-PT" sz="1400" b="0">
                <a:latin typeface="Arial" charset="0"/>
                <a:cs typeface="Arial" charset="0"/>
                <a:sym typeface="Symbol" pitchFamily="18" charset="2"/>
              </a:rPr>
              <a:t>  130 €</a:t>
            </a:r>
            <a:r>
              <a:rPr lang="pt-PT" sz="1400" b="0">
                <a:latin typeface="Arial" charset="0"/>
              </a:rPr>
              <a:t> </a:t>
            </a:r>
          </a:p>
        </p:txBody>
      </p:sp>
      <p:pic>
        <p:nvPicPr>
          <p:cNvPr id="428051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75" y="1412875"/>
            <a:ext cx="1889125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8052" name="Rectangle 20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Cablagem em cobre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9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008535"/>
            <a:ext cx="5003800" cy="386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292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8"/>
          <a:stretch/>
        </p:blipFill>
        <p:spPr bwMode="auto">
          <a:xfrm>
            <a:off x="6321152" y="1497389"/>
            <a:ext cx="2069692" cy="220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2922" name="Rectangle 10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Patch Panels para Cobre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1224810"/>
            <a:ext cx="1944266" cy="58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61" y="3942902"/>
            <a:ext cx="2061983" cy="2089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553450" y="2367242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latin typeface="Calibri" pitchFamily="34" charset="0"/>
                <a:cs typeface="Calibri" pitchFamily="34" charset="0"/>
              </a:rPr>
              <a:t>UTP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480142" y="4572095"/>
            <a:ext cx="7873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>
                <a:latin typeface="Calibri" pitchFamily="34" charset="0"/>
                <a:cs typeface="Calibri" pitchFamily="34" charset="0"/>
              </a:rPr>
              <a:t>FTP</a:t>
            </a:r>
          </a:p>
          <a:p>
            <a:pPr algn="ctr"/>
            <a:r>
              <a:rPr lang="pt-PT" dirty="0" smtClean="0">
                <a:latin typeface="Calibri" pitchFamily="34" charset="0"/>
                <a:cs typeface="Calibri" pitchFamily="34" charset="0"/>
              </a:rPr>
              <a:t>SFTP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560512" y="1232756"/>
            <a:ext cx="6660740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just" eaLnBrk="1" hangingPunct="1">
              <a:spcBef>
                <a:spcPct val="60000"/>
              </a:spcBef>
              <a:buClr>
                <a:srgbClr val="0000FF"/>
              </a:buClr>
            </a:pPr>
            <a:r>
              <a:rPr lang="pt-PT" sz="1800" dirty="0" err="1">
                <a:latin typeface="Calibri" pitchFamily="34" charset="0"/>
              </a:rPr>
              <a:t>Electronic</a:t>
            </a:r>
            <a:r>
              <a:rPr lang="pt-PT" sz="1800" dirty="0">
                <a:latin typeface="Calibri" pitchFamily="34" charset="0"/>
              </a:rPr>
              <a:t> Industries </a:t>
            </a:r>
            <a:r>
              <a:rPr lang="pt-PT" sz="1800" dirty="0" err="1">
                <a:latin typeface="Calibri" pitchFamily="34" charset="0"/>
              </a:rPr>
              <a:t>Alliance</a:t>
            </a:r>
            <a:r>
              <a:rPr lang="pt-PT" sz="1800" b="0" dirty="0">
                <a:latin typeface="Calibri" pitchFamily="34" charset="0"/>
              </a:rPr>
              <a:t> (</a:t>
            </a:r>
            <a:r>
              <a:rPr lang="pt-PT" sz="1800" b="0" dirty="0" smtClean="0">
                <a:latin typeface="Calibri" pitchFamily="34" charset="0"/>
              </a:rPr>
              <a:t>EIA) - Grupo americano, composto essencialmente por fabricantes de equipamentos de telecomunicações, de </a:t>
            </a:r>
            <a:r>
              <a:rPr lang="pt-PT" sz="1800" b="0" dirty="0">
                <a:latin typeface="Calibri" pitchFamily="34" charset="0"/>
              </a:rPr>
              <a:t>criação de normas para as </a:t>
            </a:r>
            <a:r>
              <a:rPr lang="pt-PT" sz="1800" b="0" dirty="0" smtClean="0">
                <a:latin typeface="Calibri" pitchFamily="34" charset="0"/>
              </a:rPr>
              <a:t>telecomunicações, foi fundado </a:t>
            </a:r>
            <a:r>
              <a:rPr lang="pt-PT" sz="1800" b="0" dirty="0">
                <a:latin typeface="Calibri" pitchFamily="34" charset="0"/>
              </a:rPr>
              <a:t>em </a:t>
            </a:r>
            <a:r>
              <a:rPr lang="pt-PT" sz="1800" b="0" dirty="0" smtClean="0">
                <a:latin typeface="Calibri" pitchFamily="34" charset="0"/>
              </a:rPr>
              <a:t>1924 e cessou funções em 1997.</a:t>
            </a:r>
            <a:endParaRPr lang="pt-PT" sz="1800" b="0" dirty="0">
              <a:latin typeface="Calibri" pitchFamily="34" charset="0"/>
            </a:endParaRP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</a:pPr>
            <a:endParaRPr lang="pt-PT" altLang="en-US" sz="1800" dirty="0" smtClean="0">
              <a:latin typeface="Calibri" pitchFamily="34" charset="0"/>
            </a:endParaRP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pt-PT" altLang="en-US" sz="1800" dirty="0" err="1" smtClean="0">
                <a:latin typeface="Calibri" pitchFamily="34" charset="0"/>
              </a:rPr>
              <a:t>Telecommunications</a:t>
            </a:r>
            <a:r>
              <a:rPr lang="pt-PT" altLang="en-US" sz="1800" dirty="0" smtClean="0">
                <a:latin typeface="Calibri" pitchFamily="34" charset="0"/>
              </a:rPr>
              <a:t> </a:t>
            </a:r>
            <a:r>
              <a:rPr lang="pt-PT" altLang="en-US" sz="1800" dirty="0" err="1">
                <a:latin typeface="Calibri" pitchFamily="34" charset="0"/>
              </a:rPr>
              <a:t>Industry</a:t>
            </a:r>
            <a:r>
              <a:rPr lang="pt-PT" altLang="en-US" sz="1800" dirty="0">
                <a:latin typeface="Calibri" pitchFamily="34" charset="0"/>
              </a:rPr>
              <a:t> </a:t>
            </a:r>
            <a:r>
              <a:rPr lang="pt-PT" altLang="en-US" sz="1800" dirty="0" err="1" smtClean="0">
                <a:latin typeface="Calibri" pitchFamily="34" charset="0"/>
              </a:rPr>
              <a:t>Association</a:t>
            </a:r>
            <a:r>
              <a:rPr lang="pt-PT" altLang="en-US" sz="1800" dirty="0" smtClean="0">
                <a:latin typeface="Calibri" pitchFamily="34" charset="0"/>
              </a:rPr>
              <a:t> </a:t>
            </a:r>
            <a:r>
              <a:rPr lang="pt-PT" altLang="en-US" sz="1800" b="0" dirty="0" smtClean="0">
                <a:latin typeface="Calibri" pitchFamily="34" charset="0"/>
              </a:rPr>
              <a:t>(TIA) – Fundado em 1997, como um entidade de criação de normas para as áreas das tecnologias de informação e comunicação (entre outras), </a:t>
            </a:r>
            <a:r>
              <a:rPr lang="pt-PT" altLang="en-US" sz="1800" b="0" dirty="0">
                <a:latin typeface="Calibri" pitchFamily="34" charset="0"/>
              </a:rPr>
              <a:t>certificada pela </a:t>
            </a:r>
            <a:r>
              <a:rPr lang="pt-PT" altLang="en-US" sz="1800" dirty="0" err="1">
                <a:latin typeface="Calibri" pitchFamily="34" charset="0"/>
              </a:rPr>
              <a:t>American</a:t>
            </a:r>
            <a:r>
              <a:rPr lang="pt-PT" altLang="en-US" sz="1800" dirty="0">
                <a:latin typeface="Calibri" pitchFamily="34" charset="0"/>
              </a:rPr>
              <a:t> </a:t>
            </a:r>
            <a:r>
              <a:rPr lang="pt-PT" altLang="en-US" sz="1800" dirty="0" err="1">
                <a:latin typeface="Calibri" pitchFamily="34" charset="0"/>
              </a:rPr>
              <a:t>National</a:t>
            </a:r>
            <a:r>
              <a:rPr lang="pt-PT" altLang="en-US" sz="1800" dirty="0">
                <a:latin typeface="Calibri" pitchFamily="34" charset="0"/>
              </a:rPr>
              <a:t> Standards </a:t>
            </a:r>
            <a:r>
              <a:rPr lang="pt-PT" altLang="en-US" sz="1800" dirty="0" err="1">
                <a:latin typeface="Calibri" pitchFamily="34" charset="0"/>
              </a:rPr>
              <a:t>Institute</a:t>
            </a:r>
            <a:r>
              <a:rPr lang="pt-PT" altLang="en-US" sz="1800" dirty="0">
                <a:latin typeface="Calibri" pitchFamily="34" charset="0"/>
              </a:rPr>
              <a:t> </a:t>
            </a:r>
            <a:r>
              <a:rPr lang="pt-PT" altLang="en-US" sz="1800" b="0" dirty="0">
                <a:latin typeface="Calibri" pitchFamily="34" charset="0"/>
              </a:rPr>
              <a:t>(ANSI</a:t>
            </a:r>
            <a:r>
              <a:rPr lang="pt-PT" altLang="en-US" sz="1800" b="0" dirty="0" smtClean="0">
                <a:latin typeface="Calibri" pitchFamily="34" charset="0"/>
              </a:rPr>
              <a:t>). </a:t>
            </a: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pt-PT" altLang="en-US" sz="1800" b="0" dirty="0" smtClean="0">
                <a:latin typeface="Calibri" pitchFamily="34" charset="0"/>
              </a:rPr>
              <a:t>Atualmente, tem mais de 500 membros, de áreas como sejam</a:t>
            </a: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</a:pPr>
            <a:r>
              <a:rPr lang="pt-PT" altLang="en-US" sz="1800" b="0" dirty="0" smtClean="0">
                <a:latin typeface="Calibri" pitchFamily="34" charset="0"/>
              </a:rPr>
              <a:t>     (</a:t>
            </a:r>
            <a:r>
              <a:rPr lang="pt-PT" altLang="en-US" sz="1800" b="0" dirty="0">
                <a:latin typeface="Calibri" pitchFamily="34" charset="0"/>
              </a:rPr>
              <a:t>ver link </a:t>
            </a:r>
            <a:r>
              <a:rPr lang="pt-PT" altLang="en-US" sz="1800" b="0" dirty="0" smtClean="0">
                <a:cs typeface="Courier New" pitchFamily="49" charset="0"/>
              </a:rPr>
              <a:t>www.tiaonline.org/</a:t>
            </a:r>
            <a:r>
              <a:rPr lang="pt-PT" altLang="en-US" sz="1800" b="0" dirty="0" err="1" smtClean="0">
                <a:cs typeface="Courier New" pitchFamily="49" charset="0"/>
              </a:rPr>
              <a:t>about</a:t>
            </a:r>
            <a:r>
              <a:rPr lang="pt-PT" altLang="en-US" sz="1800" b="0" dirty="0" smtClean="0">
                <a:cs typeface="Courier New" pitchFamily="49" charset="0"/>
              </a:rPr>
              <a:t>/</a:t>
            </a:r>
            <a:r>
              <a:rPr lang="pt-PT" altLang="en-US" sz="1800" b="0" dirty="0" err="1" smtClean="0">
                <a:cs typeface="Courier New" pitchFamily="49" charset="0"/>
              </a:rPr>
              <a:t>member-list</a:t>
            </a:r>
            <a:r>
              <a:rPr lang="pt-PT" altLang="en-US" sz="1800" b="0" dirty="0" smtClean="0">
                <a:latin typeface="Calibri" pitchFamily="34" charset="0"/>
              </a:rPr>
              <a:t>)</a:t>
            </a:r>
          </a:p>
          <a:p>
            <a:pPr marL="742950" lvl="1" indent="-285750" algn="just" eaLnBrk="1" hangingPunct="1">
              <a:spcBef>
                <a:spcPct val="20000"/>
              </a:spcBef>
              <a:buClrTx/>
              <a:buSzPct val="110000"/>
              <a:buFont typeface="Arial" pitchFamily="34" charset="0"/>
              <a:buChar char="•"/>
            </a:pPr>
            <a:r>
              <a:rPr lang="pt-PT" altLang="en-US" sz="1800" b="0" dirty="0" smtClean="0">
                <a:latin typeface="Calibri" pitchFamily="34" charset="0"/>
              </a:rPr>
              <a:t>Fabricantes de equipamentos de telecomunicações</a:t>
            </a:r>
          </a:p>
          <a:p>
            <a:pPr marL="742950" lvl="1" indent="-285750" algn="just" eaLnBrk="1" hangingPunct="1">
              <a:spcBef>
                <a:spcPct val="20000"/>
              </a:spcBef>
              <a:buClrTx/>
              <a:buSzPct val="110000"/>
              <a:buFont typeface="Arial" pitchFamily="34" charset="0"/>
              <a:buChar char="•"/>
            </a:pPr>
            <a:r>
              <a:rPr lang="pt-PT" altLang="en-US" sz="1800" b="0" dirty="0" smtClean="0">
                <a:latin typeface="Calibri" pitchFamily="34" charset="0"/>
              </a:rPr>
              <a:t>Empresas de Provedores de Serviços</a:t>
            </a:r>
          </a:p>
          <a:p>
            <a:pPr marL="742950" lvl="1" indent="-285750" algn="just" eaLnBrk="1" hangingPunct="1">
              <a:spcBef>
                <a:spcPct val="20000"/>
              </a:spcBef>
              <a:buClrTx/>
              <a:buSzPct val="110000"/>
              <a:buFont typeface="Arial" pitchFamily="34" charset="0"/>
              <a:buChar char="•"/>
            </a:pPr>
            <a:r>
              <a:rPr lang="pt-PT" altLang="en-US" sz="1800" b="0" dirty="0" smtClean="0">
                <a:latin typeface="Calibri" pitchFamily="34" charset="0"/>
              </a:rPr>
              <a:t>Agencias Governamentais</a:t>
            </a:r>
          </a:p>
          <a:p>
            <a:pPr marL="742950" lvl="1" indent="-285750" algn="just" eaLnBrk="1" hangingPunct="1">
              <a:spcBef>
                <a:spcPct val="20000"/>
              </a:spcBef>
              <a:buClrTx/>
              <a:buSzPct val="110000"/>
              <a:buFont typeface="Arial" pitchFamily="34" charset="0"/>
              <a:buChar char="•"/>
            </a:pPr>
            <a:r>
              <a:rPr lang="pt-PT" altLang="en-US" sz="1800" b="0" dirty="0" smtClean="0">
                <a:latin typeface="Calibri" pitchFamily="34" charset="0"/>
              </a:rPr>
              <a:t>Instituições Académicas</a:t>
            </a:r>
          </a:p>
          <a:p>
            <a:pPr marL="742950" lvl="1" indent="-285750" algn="just" eaLnBrk="1" hangingPunct="1">
              <a:spcBef>
                <a:spcPct val="20000"/>
              </a:spcBef>
              <a:buClrTx/>
              <a:buSzPct val="110000"/>
              <a:buFont typeface="Arial" pitchFamily="34" charset="0"/>
              <a:buChar char="•"/>
            </a:pPr>
            <a:r>
              <a:rPr lang="en-US" altLang="en-US" sz="1800" dirty="0" smtClean="0">
                <a:latin typeface="Calibri" pitchFamily="34" charset="0"/>
              </a:rPr>
              <a:t>International </a:t>
            </a:r>
            <a:r>
              <a:rPr lang="en-US" altLang="en-US" sz="1800" dirty="0">
                <a:latin typeface="Calibri" pitchFamily="34" charset="0"/>
              </a:rPr>
              <a:t>Organization for Standardization</a:t>
            </a:r>
            <a:r>
              <a:rPr lang="en-US" altLang="en-US" sz="1800" b="0" dirty="0">
                <a:latin typeface="Calibri" pitchFamily="34" charset="0"/>
              </a:rPr>
              <a:t> (ISO)</a:t>
            </a:r>
            <a:endParaRPr lang="pt-PT" altLang="en-US" sz="1800" b="0" dirty="0" smtClean="0">
              <a:latin typeface="Calibri" pitchFamily="34" charset="0"/>
            </a:endParaRPr>
          </a:p>
          <a:p>
            <a:pPr marL="742950" lvl="1" indent="-285750" algn="just" eaLnBrk="1" hangingPunct="1">
              <a:spcBef>
                <a:spcPct val="20000"/>
              </a:spcBef>
              <a:buClrTx/>
              <a:buSzPct val="110000"/>
              <a:buFont typeface="Arial" pitchFamily="34" charset="0"/>
              <a:buChar char="•"/>
            </a:pPr>
            <a:endParaRPr lang="pt-PT" altLang="en-US" sz="1800" b="0" dirty="0">
              <a:latin typeface="Calibri" pitchFamily="34" charset="0"/>
            </a:endParaRPr>
          </a:p>
          <a:p>
            <a:pPr algn="just" eaLnBrk="1" hangingPunct="1">
              <a:spcBef>
                <a:spcPct val="20000"/>
              </a:spcBef>
              <a:buClr>
                <a:schemeClr val="accent2"/>
              </a:buClr>
            </a:pPr>
            <a:endParaRPr lang="pt-PT" altLang="en-US" sz="1800" b="0" dirty="0" smtClean="0">
              <a:latin typeface="Calibri" pitchFamily="34" charset="0"/>
            </a:endParaRPr>
          </a:p>
        </p:txBody>
      </p:sp>
      <p:sp>
        <p:nvSpPr>
          <p:cNvPr id="401416" name="Rectangle 8"/>
          <p:cNvSpPr>
            <a:spLocks noChangeArrowheads="1"/>
          </p:cNvSpPr>
          <p:nvPr/>
        </p:nvSpPr>
        <p:spPr bwMode="auto">
          <a:xfrm>
            <a:off x="1352550" y="475903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200" dirty="0" smtClean="0">
                <a:solidFill>
                  <a:srgbClr val="0000FF"/>
                </a:solidFill>
                <a:latin typeface="Verdana" pitchFamily="34" charset="0"/>
              </a:rPr>
              <a:t>Norma EIA/TIA 568</a:t>
            </a:r>
            <a:endParaRPr lang="pt-PT" sz="2200" dirty="0">
              <a:solidFill>
                <a:srgbClr val="0000FF"/>
              </a:solidFill>
              <a:latin typeface="Verdana" pitchFamily="34" charset="0"/>
            </a:endParaRPr>
          </a:p>
        </p:txBody>
      </p:sp>
      <p:pic>
        <p:nvPicPr>
          <p:cNvPr id="498692" name="Picture 4" descr="http://www.wirelesspedia.com/uploads/original/Logobig_2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88" y="1664804"/>
            <a:ext cx="1666875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8694" name="Picture 6" descr="http://www.tiaonline.org/news_events_/press_room/press_releases/2006/images/clip_image002_0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442" y="3933056"/>
            <a:ext cx="1864566" cy="8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701068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22" name="Rectangle 10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Patch Panels para Cobre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985" y="1304764"/>
            <a:ext cx="1944266" cy="584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560512" y="5589240"/>
            <a:ext cx="882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smtClean="0">
                <a:latin typeface="Calibri" pitchFamily="34" charset="0"/>
                <a:cs typeface="Calibri" pitchFamily="34" charset="0"/>
              </a:rPr>
              <a:t>Consultar </a:t>
            </a:r>
            <a:r>
              <a:rPr lang="pt-PT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www.legrand.pt</a:t>
            </a:r>
            <a:r>
              <a:rPr lang="pt-PT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pt-PT" dirty="0" smtClean="0">
                <a:latin typeface="Calibri" pitchFamily="34" charset="0"/>
                <a:cs typeface="Calibri" pitchFamily="34" charset="0"/>
                <a:sym typeface="Symbol"/>
              </a:rPr>
              <a:t> Catálogos on-line  </a:t>
            </a:r>
            <a:r>
              <a:rPr lang="pt-PT" dirty="0">
                <a:latin typeface="Calibri" pitchFamily="34" charset="0"/>
                <a:cs typeface="Calibri" pitchFamily="34" charset="0"/>
              </a:rPr>
              <a:t>e-catálogo 2011</a:t>
            </a:r>
            <a:r>
              <a:rPr lang="pt-PT" dirty="0">
                <a:latin typeface="Calibri" pitchFamily="34" charset="0"/>
                <a:cs typeface="Calibri" pitchFamily="34" charset="0"/>
                <a:sym typeface="Symbol"/>
              </a:rPr>
              <a:t>    </a:t>
            </a:r>
            <a:endParaRPr lang="pt-PT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ângulo 7"/>
          <p:cNvSpPr/>
          <p:nvPr/>
        </p:nvSpPr>
        <p:spPr>
          <a:xfrm>
            <a:off x="6753960" y="4329100"/>
            <a:ext cx="1690667" cy="83099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pt-PT" dirty="0" err="1" smtClean="0">
                <a:solidFill>
                  <a:srgbClr val="0000FF"/>
                </a:solidFill>
              </a:rPr>
              <a:t>Ref</a:t>
            </a:r>
            <a:r>
              <a:rPr lang="pt-PT" dirty="0" smtClean="0">
                <a:solidFill>
                  <a:srgbClr val="0000FF"/>
                </a:solidFill>
              </a:rPr>
              <a:t>.</a:t>
            </a:r>
          </a:p>
          <a:p>
            <a:pPr algn="ctr"/>
            <a:r>
              <a:rPr lang="pt-PT" dirty="0" smtClean="0">
                <a:solidFill>
                  <a:srgbClr val="0000FF"/>
                </a:solidFill>
              </a:rPr>
              <a:t>33564</a:t>
            </a:r>
            <a:endParaRPr lang="pt-PT" dirty="0">
              <a:solidFill>
                <a:srgbClr val="0000FF"/>
              </a:solidFill>
            </a:endParaRPr>
          </a:p>
        </p:txBody>
      </p:sp>
      <p:pic>
        <p:nvPicPr>
          <p:cNvPr id="4997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2452719"/>
            <a:ext cx="2844316" cy="136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971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"/>
          <a:stretch/>
        </p:blipFill>
        <p:spPr bwMode="auto">
          <a:xfrm>
            <a:off x="560512" y="2564904"/>
            <a:ext cx="4925888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ângulo 10"/>
          <p:cNvSpPr/>
          <p:nvPr/>
        </p:nvSpPr>
        <p:spPr>
          <a:xfrm>
            <a:off x="2396716" y="4329100"/>
            <a:ext cx="1690667" cy="83099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pt-PT" dirty="0" err="1" smtClean="0">
                <a:solidFill>
                  <a:srgbClr val="0000FF"/>
                </a:solidFill>
              </a:rPr>
              <a:t>Ref</a:t>
            </a:r>
            <a:r>
              <a:rPr lang="pt-PT" dirty="0" smtClean="0">
                <a:solidFill>
                  <a:srgbClr val="0000FF"/>
                </a:solidFill>
              </a:rPr>
              <a:t>.</a:t>
            </a:r>
          </a:p>
          <a:p>
            <a:pPr algn="ctr"/>
            <a:r>
              <a:rPr lang="pt-PT" dirty="0" smtClean="0">
                <a:solidFill>
                  <a:srgbClr val="0000FF"/>
                </a:solidFill>
              </a:rPr>
              <a:t>33590</a:t>
            </a:r>
            <a:endParaRPr lang="pt-PT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61147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61" name="Rectangle 25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Fibra Óptica</a:t>
            </a:r>
          </a:p>
        </p:txBody>
      </p:sp>
      <p:pic>
        <p:nvPicPr>
          <p:cNvPr id="423963" name="Picture 27" descr="fiber-optic-fi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3" y="1808163"/>
            <a:ext cx="4105275" cy="35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65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592263"/>
            <a:ext cx="3211512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Tipos de Fibra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2404837" y="4065476"/>
            <a:ext cx="6229350" cy="1905000"/>
            <a:chOff x="2540508" y="1628775"/>
            <a:chExt cx="6229350" cy="1905000"/>
          </a:xfrm>
        </p:grpSpPr>
        <p:pic>
          <p:nvPicPr>
            <p:cNvPr id="497672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508" y="1628775"/>
              <a:ext cx="4876800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7675" name="Line 11"/>
            <p:cNvSpPr>
              <a:spLocks noChangeShapeType="1"/>
            </p:cNvSpPr>
            <p:nvPr/>
          </p:nvSpPr>
          <p:spPr bwMode="auto">
            <a:xfrm>
              <a:off x="6825170" y="1663700"/>
              <a:ext cx="1944688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sp>
          <p:nvSpPr>
            <p:cNvPr id="497676" name="Line 12"/>
            <p:cNvSpPr>
              <a:spLocks noChangeShapeType="1"/>
            </p:cNvSpPr>
            <p:nvPr/>
          </p:nvSpPr>
          <p:spPr bwMode="auto">
            <a:xfrm>
              <a:off x="6825170" y="3321050"/>
              <a:ext cx="1944688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6689499" y="4749689"/>
            <a:ext cx="863600" cy="323850"/>
            <a:chOff x="6825170" y="2312988"/>
            <a:chExt cx="863600" cy="323850"/>
          </a:xfrm>
        </p:grpSpPr>
        <p:sp>
          <p:nvSpPr>
            <p:cNvPr id="497678" name="Line 14"/>
            <p:cNvSpPr>
              <a:spLocks noChangeShapeType="1"/>
            </p:cNvSpPr>
            <p:nvPr/>
          </p:nvSpPr>
          <p:spPr bwMode="auto">
            <a:xfrm>
              <a:off x="6825170" y="2312988"/>
              <a:ext cx="8636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sp>
          <p:nvSpPr>
            <p:cNvPr id="497679" name="Line 15"/>
            <p:cNvSpPr>
              <a:spLocks noChangeShapeType="1"/>
            </p:cNvSpPr>
            <p:nvPr/>
          </p:nvSpPr>
          <p:spPr bwMode="auto">
            <a:xfrm>
              <a:off x="6825170" y="2636838"/>
              <a:ext cx="8636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sp>
          <p:nvSpPr>
            <p:cNvPr id="497680" name="Line 16"/>
            <p:cNvSpPr>
              <a:spLocks noChangeShapeType="1"/>
            </p:cNvSpPr>
            <p:nvPr/>
          </p:nvSpPr>
          <p:spPr bwMode="auto">
            <a:xfrm>
              <a:off x="7545895" y="2312988"/>
              <a:ext cx="0" cy="32385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</p:grpSp>
      <p:graphicFrame>
        <p:nvGraphicFramePr>
          <p:cNvPr id="497681" name="Object 1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55573018"/>
              </p:ext>
            </p:extLst>
          </p:nvPr>
        </p:nvGraphicFramePr>
        <p:xfrm>
          <a:off x="7553099" y="4749689"/>
          <a:ext cx="6381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68" name="Equação" r:id="rId4" imgW="368280" imgH="203040" progId="Equation.3">
                  <p:embed/>
                </p:oleObj>
              </mc:Choice>
              <mc:Fallback>
                <p:oleObj name="Equação" r:id="rId4" imgW="368280" imgH="203040" progId="Equation.3">
                  <p:embed/>
                  <p:pic>
                    <p:nvPicPr>
                      <p:cNvPr id="0" name="Object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3099" y="4749689"/>
                        <a:ext cx="6381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o 3"/>
          <p:cNvGrpSpPr/>
          <p:nvPr/>
        </p:nvGrpSpPr>
        <p:grpSpPr>
          <a:xfrm>
            <a:off x="8381774" y="4100401"/>
            <a:ext cx="936625" cy="1657350"/>
            <a:chOff x="8517445" y="1663700"/>
            <a:chExt cx="936625" cy="1657350"/>
          </a:xfrm>
        </p:grpSpPr>
        <p:sp>
          <p:nvSpPr>
            <p:cNvPr id="497677" name="Line 13"/>
            <p:cNvSpPr>
              <a:spLocks noChangeShapeType="1"/>
            </p:cNvSpPr>
            <p:nvPr/>
          </p:nvSpPr>
          <p:spPr bwMode="auto">
            <a:xfrm>
              <a:off x="8517445" y="1663700"/>
              <a:ext cx="0" cy="165735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graphicFrame>
          <p:nvGraphicFramePr>
            <p:cNvPr id="497683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86160"/>
                </p:ext>
              </p:extLst>
            </p:nvPr>
          </p:nvGraphicFramePr>
          <p:xfrm>
            <a:off x="8617458" y="2312988"/>
            <a:ext cx="836612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869" name="Equação" r:id="rId6" imgW="482400" imgH="203040" progId="Equation.3">
                    <p:embed/>
                  </p:oleObj>
                </mc:Choice>
                <mc:Fallback>
                  <p:oleObj name="Equação" r:id="rId6" imgW="482400" imgH="20304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17458" y="2312988"/>
                          <a:ext cx="836612" cy="35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7692" name="Text Box 28"/>
          <p:cNvSpPr txBox="1">
            <a:spLocks noChangeArrowheads="1"/>
          </p:cNvSpPr>
          <p:nvPr/>
        </p:nvSpPr>
        <p:spPr bwMode="auto">
          <a:xfrm>
            <a:off x="4060599" y="3633676"/>
            <a:ext cx="14605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solidFill>
                  <a:srgbClr val="0000FF"/>
                </a:solidFill>
              </a:rPr>
              <a:t>Monomodo</a:t>
            </a:r>
          </a:p>
        </p:txBody>
      </p:sp>
      <p:pic>
        <p:nvPicPr>
          <p:cNvPr id="497698" name="Picture 3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64238">
            <a:off x="785680" y="4525434"/>
            <a:ext cx="1046163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7699" name="Text Box 35"/>
          <p:cNvSpPr txBox="1">
            <a:spLocks noChangeArrowheads="1"/>
          </p:cNvSpPr>
          <p:nvPr/>
        </p:nvSpPr>
        <p:spPr bwMode="auto">
          <a:xfrm>
            <a:off x="974438" y="3998801"/>
            <a:ext cx="912813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pt-PT" dirty="0"/>
              <a:t>Laser</a:t>
            </a:r>
          </a:p>
          <a:p>
            <a:pPr algn="ctr"/>
            <a:r>
              <a:rPr lang="pt-PT" dirty="0"/>
              <a:t>LED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568265" y="1124744"/>
            <a:ext cx="8769470" cy="2339975"/>
            <a:chOff x="756038" y="3824288"/>
            <a:chExt cx="8769470" cy="2339975"/>
          </a:xfrm>
        </p:grpSpPr>
        <p:pic>
          <p:nvPicPr>
            <p:cNvPr id="497673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24"/>
            <a:stretch>
              <a:fillRect/>
            </a:stretch>
          </p:blipFill>
          <p:spPr bwMode="auto">
            <a:xfrm>
              <a:off x="2540508" y="4244975"/>
              <a:ext cx="4824412" cy="1919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7684" name="Line 20"/>
            <p:cNvSpPr>
              <a:spLocks noChangeShapeType="1"/>
            </p:cNvSpPr>
            <p:nvPr/>
          </p:nvSpPr>
          <p:spPr bwMode="auto">
            <a:xfrm>
              <a:off x="6896608" y="4314825"/>
              <a:ext cx="1944687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sp>
          <p:nvSpPr>
            <p:cNvPr id="497685" name="Line 21"/>
            <p:cNvSpPr>
              <a:spLocks noChangeShapeType="1"/>
            </p:cNvSpPr>
            <p:nvPr/>
          </p:nvSpPr>
          <p:spPr bwMode="auto">
            <a:xfrm>
              <a:off x="6933120" y="5900738"/>
              <a:ext cx="1944688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sp>
          <p:nvSpPr>
            <p:cNvPr id="497686" name="Line 22"/>
            <p:cNvSpPr>
              <a:spLocks noChangeShapeType="1"/>
            </p:cNvSpPr>
            <p:nvPr/>
          </p:nvSpPr>
          <p:spPr bwMode="auto">
            <a:xfrm>
              <a:off x="8588883" y="4329113"/>
              <a:ext cx="0" cy="1584325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sp>
          <p:nvSpPr>
            <p:cNvPr id="497687" name="Line 23"/>
            <p:cNvSpPr>
              <a:spLocks noChangeShapeType="1"/>
            </p:cNvSpPr>
            <p:nvPr/>
          </p:nvSpPr>
          <p:spPr bwMode="auto">
            <a:xfrm>
              <a:off x="6896608" y="4605338"/>
              <a:ext cx="8636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sp>
          <p:nvSpPr>
            <p:cNvPr id="497688" name="Line 24"/>
            <p:cNvSpPr>
              <a:spLocks noChangeShapeType="1"/>
            </p:cNvSpPr>
            <p:nvPr/>
          </p:nvSpPr>
          <p:spPr bwMode="auto">
            <a:xfrm>
              <a:off x="6969633" y="5613400"/>
              <a:ext cx="75565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sp>
          <p:nvSpPr>
            <p:cNvPr id="497689" name="Line 25"/>
            <p:cNvSpPr>
              <a:spLocks noChangeShapeType="1"/>
            </p:cNvSpPr>
            <p:nvPr/>
          </p:nvSpPr>
          <p:spPr bwMode="auto">
            <a:xfrm>
              <a:off x="7617333" y="4605338"/>
              <a:ext cx="0" cy="100806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pt-PT"/>
            </a:p>
          </p:txBody>
        </p:sp>
        <p:graphicFrame>
          <p:nvGraphicFramePr>
            <p:cNvPr id="497690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7679588"/>
                </p:ext>
              </p:extLst>
            </p:nvPr>
          </p:nvGraphicFramePr>
          <p:xfrm>
            <a:off x="7653845" y="4748213"/>
            <a:ext cx="923925" cy="749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870" name="Equação" r:id="rId10" imgW="533160" imgH="431640" progId="Equation.3">
                    <p:embed/>
                  </p:oleObj>
                </mc:Choice>
                <mc:Fallback>
                  <p:oleObj name="Equação" r:id="rId10" imgW="533160" imgH="43164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53845" y="4748213"/>
                          <a:ext cx="923925" cy="749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7691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8779794"/>
                </p:ext>
              </p:extLst>
            </p:nvPr>
          </p:nvGraphicFramePr>
          <p:xfrm>
            <a:off x="8688895" y="4964113"/>
            <a:ext cx="836613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871" name="Equação" r:id="rId12" imgW="482400" imgH="203040" progId="Equation.3">
                    <p:embed/>
                  </p:oleObj>
                </mc:Choice>
                <mc:Fallback>
                  <p:oleObj name="Equação" r:id="rId12" imgW="482400" imgH="20304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88895" y="4964113"/>
                          <a:ext cx="836613" cy="35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7693" name="Text Box 29"/>
            <p:cNvSpPr txBox="1">
              <a:spLocks noChangeArrowheads="1"/>
            </p:cNvSpPr>
            <p:nvPr/>
          </p:nvSpPr>
          <p:spPr bwMode="auto">
            <a:xfrm>
              <a:off x="4013708" y="3824288"/>
              <a:ext cx="1643062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PT" dirty="0">
                  <a:solidFill>
                    <a:srgbClr val="0000FF"/>
                  </a:solidFill>
                </a:rPr>
                <a:t>Multimodo</a:t>
              </a:r>
            </a:p>
          </p:txBody>
        </p:sp>
        <p:pic>
          <p:nvPicPr>
            <p:cNvPr id="497696" name="Picture 3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145" y="5121275"/>
              <a:ext cx="952500" cy="48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97697" name="Text Box 33"/>
            <p:cNvSpPr txBox="1">
              <a:spLocks noChangeArrowheads="1"/>
            </p:cNvSpPr>
            <p:nvPr/>
          </p:nvSpPr>
          <p:spPr bwMode="auto">
            <a:xfrm>
              <a:off x="1292672" y="4742238"/>
              <a:ext cx="547688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PT" dirty="0"/>
                <a:t>LED</a:t>
              </a:r>
            </a:p>
          </p:txBody>
        </p:sp>
        <p:sp>
          <p:nvSpPr>
            <p:cNvPr id="2" name="CaixaDeTexto 1"/>
            <p:cNvSpPr txBox="1"/>
            <p:nvPr/>
          </p:nvSpPr>
          <p:spPr>
            <a:xfrm>
              <a:off x="756038" y="5517932"/>
              <a:ext cx="1620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PT" sz="1800" dirty="0" err="1" smtClean="0">
                  <a:latin typeface="Calibri" pitchFamily="34" charset="0"/>
                  <a:cs typeface="Calibri" pitchFamily="34" charset="0"/>
                </a:rPr>
                <a:t>Power</a:t>
              </a:r>
              <a:r>
                <a:rPr lang="pt-PT" sz="1800" dirty="0" smtClean="0">
                  <a:latin typeface="Calibri" pitchFamily="34" charset="0"/>
                  <a:cs typeface="Calibri" pitchFamily="34" charset="0"/>
                </a:rPr>
                <a:t>: </a:t>
              </a:r>
            </a:p>
            <a:p>
              <a:pPr algn="ctr"/>
              <a:r>
                <a:rPr lang="pt-PT" sz="1800" dirty="0" smtClean="0">
                  <a:latin typeface="Calibri" pitchFamily="34" charset="0"/>
                  <a:cs typeface="Calibri" pitchFamily="34" charset="0"/>
                </a:rPr>
                <a:t>100</a:t>
              </a:r>
              <a:r>
                <a:rPr lang="pt-PT" sz="1800" dirty="0" smtClean="0">
                  <a:latin typeface="Calibri" pitchFamily="34" charset="0"/>
                  <a:cs typeface="Calibri" pitchFamily="34" charset="0"/>
                  <a:sym typeface="Symbol"/>
                </a:rPr>
                <a:t></a:t>
              </a:r>
              <a:r>
                <a:rPr lang="pt-PT" sz="1800" dirty="0" smtClean="0">
                  <a:latin typeface="Calibri" pitchFamily="34" charset="0"/>
                  <a:cs typeface="Calibri" pitchFamily="34" charset="0"/>
                </a:rPr>
                <a:t>W</a:t>
              </a:r>
              <a:r>
                <a:rPr lang="pt-PT" sz="1800" dirty="0" smtClean="0">
                  <a:latin typeface="Calibri" pitchFamily="34" charset="0"/>
                  <a:cs typeface="Calibri" pitchFamily="34" charset="0"/>
                  <a:sym typeface="Symbol"/>
                </a:rPr>
                <a:t>1mW</a:t>
              </a:r>
              <a:endParaRPr lang="pt-PT" sz="1800" dirty="0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CaixaDeTexto 27"/>
          <p:cNvSpPr txBox="1"/>
          <p:nvPr/>
        </p:nvSpPr>
        <p:spPr>
          <a:xfrm>
            <a:off x="417707" y="5554977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800" dirty="0" err="1" smtClean="0">
                <a:latin typeface="Calibri" pitchFamily="34" charset="0"/>
                <a:cs typeface="Calibri" pitchFamily="34" charset="0"/>
              </a:rPr>
              <a:t>Power</a:t>
            </a:r>
            <a:r>
              <a:rPr lang="pt-PT" sz="1800" dirty="0" smtClean="0">
                <a:latin typeface="Calibri" pitchFamily="34" charset="0"/>
                <a:cs typeface="Calibri" pitchFamily="34" charset="0"/>
              </a:rPr>
              <a:t>: </a:t>
            </a:r>
          </a:p>
          <a:p>
            <a:pPr algn="ctr"/>
            <a:r>
              <a:rPr lang="pt-PT" sz="1800" dirty="0">
                <a:latin typeface="Calibri" pitchFamily="34" charset="0"/>
                <a:cs typeface="Calibri" pitchFamily="34" charset="0"/>
              </a:rPr>
              <a:t>1</a:t>
            </a:r>
            <a:r>
              <a:rPr lang="pt-PT" sz="1800" dirty="0" smtClean="0">
                <a:latin typeface="Calibri" pitchFamily="34" charset="0"/>
                <a:cs typeface="Calibri" pitchFamily="34" charset="0"/>
              </a:rPr>
              <a:t>mW</a:t>
            </a:r>
            <a:r>
              <a:rPr lang="pt-PT" sz="1800" dirty="0" smtClean="0">
                <a:latin typeface="Calibri" pitchFamily="34" charset="0"/>
                <a:cs typeface="Calibri" pitchFamily="34" charset="0"/>
                <a:sym typeface="Symbol"/>
              </a:rPr>
              <a:t>500mW</a:t>
            </a:r>
            <a:endParaRPr lang="pt-PT" sz="18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dirty="0" smtClean="0">
                <a:solidFill>
                  <a:srgbClr val="0000FF"/>
                </a:solidFill>
                <a:latin typeface="Verdana" pitchFamily="34" charset="0"/>
              </a:rPr>
              <a:t>Dispersão intermodal</a:t>
            </a:r>
            <a:endParaRPr lang="pt-PT" sz="2600" dirty="0">
              <a:solidFill>
                <a:srgbClr val="0000FF"/>
              </a:solidFill>
              <a:latin typeface="Verdana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96516" y="1304764"/>
            <a:ext cx="864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smtClean="0">
                <a:latin typeface="Calibri" pitchFamily="34" charset="0"/>
                <a:cs typeface="Calibri" pitchFamily="34" charset="0"/>
              </a:rPr>
              <a:t>A dispersão intermodal, em conjunto com a limitação da potência máxima transmitida para a fibra, são as maiores limitações das fibras tipo multimodo.</a:t>
            </a:r>
          </a:p>
        </p:txBody>
      </p:sp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686723"/>
            <a:ext cx="8611791" cy="3262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964037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smtClean="0">
                <a:solidFill>
                  <a:srgbClr val="0000FF"/>
                </a:solidFill>
                <a:latin typeface="Verdana" pitchFamily="34" charset="0"/>
              </a:rPr>
              <a:t>Lei de Snell</a:t>
            </a:r>
            <a:endParaRPr lang="pt-PT" sz="2600">
              <a:solidFill>
                <a:srgbClr val="0000FF"/>
              </a:solidFill>
              <a:latin typeface="Verdana" pitchFamily="34" charset="0"/>
            </a:endParaRPr>
          </a:p>
        </p:txBody>
      </p:sp>
      <p:cxnSp>
        <p:nvCxnSpPr>
          <p:cNvPr id="6" name="Conexão recta 5"/>
          <p:cNvCxnSpPr/>
          <p:nvPr/>
        </p:nvCxnSpPr>
        <p:spPr bwMode="auto">
          <a:xfrm>
            <a:off x="632520" y="2528900"/>
            <a:ext cx="4068402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onexão recta 7"/>
          <p:cNvCxnSpPr/>
          <p:nvPr/>
        </p:nvCxnSpPr>
        <p:spPr bwMode="auto">
          <a:xfrm>
            <a:off x="3116796" y="1700808"/>
            <a:ext cx="0" cy="1656184"/>
          </a:xfrm>
          <a:prstGeom prst="line">
            <a:avLst/>
          </a:prstGeom>
          <a:noFill/>
          <a:ln w="127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exão recta 9"/>
          <p:cNvCxnSpPr/>
          <p:nvPr/>
        </p:nvCxnSpPr>
        <p:spPr bwMode="auto">
          <a:xfrm flipV="1">
            <a:off x="2216696" y="2528900"/>
            <a:ext cx="900100" cy="89371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Conexão recta 37"/>
          <p:cNvCxnSpPr/>
          <p:nvPr/>
        </p:nvCxnSpPr>
        <p:spPr bwMode="auto">
          <a:xfrm flipV="1">
            <a:off x="3116796" y="1700808"/>
            <a:ext cx="972108" cy="82809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Conexão recta 40"/>
          <p:cNvCxnSpPr/>
          <p:nvPr/>
        </p:nvCxnSpPr>
        <p:spPr bwMode="auto">
          <a:xfrm flipV="1">
            <a:off x="3118334" y="2121195"/>
            <a:ext cx="898562" cy="40770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Arco 14"/>
          <p:cNvSpPr/>
          <p:nvPr/>
        </p:nvSpPr>
        <p:spPr bwMode="auto">
          <a:xfrm rot="9000000">
            <a:off x="2692146" y="2460501"/>
            <a:ext cx="568932" cy="615466"/>
          </a:xfrm>
          <a:prstGeom prst="arc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Arco 43"/>
          <p:cNvSpPr/>
          <p:nvPr/>
        </p:nvSpPr>
        <p:spPr bwMode="auto">
          <a:xfrm rot="20385340">
            <a:off x="2904958" y="2150858"/>
            <a:ext cx="612068" cy="612068"/>
          </a:xfrm>
          <a:prstGeom prst="arc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CaixaDeTexto 45"/>
          <p:cNvSpPr txBox="1"/>
          <p:nvPr/>
        </p:nvSpPr>
        <p:spPr>
          <a:xfrm>
            <a:off x="2576391" y="2980903"/>
            <a:ext cx="468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mtClean="0">
                <a:sym typeface="Symbol"/>
              </a:rPr>
              <a:t></a:t>
            </a:r>
            <a:r>
              <a:rPr lang="pt-PT" baseline="-25000" smtClean="0">
                <a:sym typeface="Symbol"/>
              </a:rPr>
              <a:t>1</a:t>
            </a:r>
            <a:endParaRPr lang="pt-PT" baseline="-25000"/>
          </a:p>
        </p:txBody>
      </p:sp>
      <p:sp>
        <p:nvSpPr>
          <p:cNvPr id="48" name="CaixaDeTexto 47"/>
          <p:cNvSpPr txBox="1"/>
          <p:nvPr/>
        </p:nvSpPr>
        <p:spPr>
          <a:xfrm>
            <a:off x="3214812" y="1631081"/>
            <a:ext cx="468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mtClean="0">
                <a:sym typeface="Symbol"/>
              </a:rPr>
              <a:t></a:t>
            </a:r>
            <a:r>
              <a:rPr lang="pt-PT" baseline="-25000" smtClean="0">
                <a:sym typeface="Symbol"/>
              </a:rPr>
              <a:t>2</a:t>
            </a:r>
            <a:endParaRPr lang="pt-PT" baseline="-25000"/>
          </a:p>
        </p:txBody>
      </p:sp>
      <p:sp>
        <p:nvSpPr>
          <p:cNvPr id="18" name="CaixaDeTexto 17"/>
          <p:cNvSpPr txBox="1"/>
          <p:nvPr/>
        </p:nvSpPr>
        <p:spPr>
          <a:xfrm>
            <a:off x="6573180" y="1601450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mtClean="0">
                <a:latin typeface="Calibri" pitchFamily="34" charset="0"/>
                <a:cs typeface="Calibri" pitchFamily="34" charset="0"/>
              </a:rPr>
              <a:t>Lei de Snell</a:t>
            </a:r>
            <a:endParaRPr lang="pt-PT"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5455406" y="2342932"/>
                <a:ext cx="3856504" cy="46166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/>
                            <a:cs typeface="Calibri" pitchFamily="34" charset="0"/>
                          </a:rPr>
                          <m:t>𝒏</m:t>
                        </m:r>
                      </m:e>
                      <m:sub>
                        <m:r>
                          <a:rPr lang="pt-PT" i="1">
                            <a:latin typeface="Cambria Math"/>
                            <a:cs typeface="Calibri" pitchFamily="34" charset="0"/>
                          </a:rPr>
                          <m:t>𝟏</m:t>
                        </m:r>
                      </m:sub>
                    </m:sSub>
                    <m:r>
                      <a:rPr lang="pt-PT" i="1">
                        <a:latin typeface="Cambria Math"/>
                        <a:ea typeface="Cambria Math"/>
                        <a:cs typeface="Calibri" pitchFamily="34" charset="0"/>
                      </a:rPr>
                      <m:t>∙</m:t>
                    </m:r>
                    <m:func>
                      <m:funcPr>
                        <m:ctrlPr>
                          <a:rPr lang="pt-PT" i="1">
                            <a:latin typeface="Cambria Math"/>
                            <a:ea typeface="Cambria Math"/>
                            <a:cs typeface="Calibri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>
                            <a:latin typeface="Cambria Math"/>
                            <a:ea typeface="Cambria Math"/>
                            <a:cs typeface="Calibri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i="1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pt-PT" i="1">
                            <a:latin typeface="Cambria Math"/>
                            <a:ea typeface="Cambria Math"/>
                            <a:cs typeface="Calibri" pitchFamily="34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pt-PT" dirty="0"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/>
                            <a:cs typeface="Calibri" pitchFamily="34" charset="0"/>
                          </a:rPr>
                          <m:t>𝒏</m:t>
                        </m:r>
                      </m:e>
                      <m:sub>
                        <m:r>
                          <a:rPr lang="pt-PT" b="1" i="1" smtClean="0">
                            <a:latin typeface="Cambria Math"/>
                            <a:cs typeface="Calibri" pitchFamily="34" charset="0"/>
                          </a:rPr>
                          <m:t>𝟐</m:t>
                        </m:r>
                      </m:sub>
                    </m:sSub>
                    <m:r>
                      <a:rPr lang="pt-PT" i="1">
                        <a:latin typeface="Cambria Math"/>
                        <a:ea typeface="Cambria Math"/>
                        <a:cs typeface="Calibri" pitchFamily="34" charset="0"/>
                      </a:rPr>
                      <m:t>∙</m:t>
                    </m:r>
                    <m:func>
                      <m:funcPr>
                        <m:ctrlPr>
                          <a:rPr lang="pt-PT" i="1">
                            <a:latin typeface="Cambria Math"/>
                            <a:ea typeface="Cambria Math"/>
                            <a:cs typeface="Calibri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>
                            <a:latin typeface="Cambria Math"/>
                            <a:ea typeface="Cambria Math"/>
                            <a:cs typeface="Calibri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i="1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pt-PT" b="1" i="1" smtClean="0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pt-PT" dirty="0" smtClean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406" y="2342932"/>
                <a:ext cx="3856504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551382" y="2622394"/>
            <a:ext cx="197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smtClean="0">
                <a:latin typeface="Calibri" pitchFamily="34" charset="0"/>
                <a:cs typeface="Calibri" pitchFamily="34" charset="0"/>
              </a:rPr>
              <a:t>Índice de refração n1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551382" y="2092746"/>
            <a:ext cx="197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smtClean="0">
                <a:latin typeface="Calibri" pitchFamily="34" charset="0"/>
                <a:cs typeface="Calibri" pitchFamily="34" charset="0"/>
              </a:rPr>
              <a:t>Índice de refração n2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1064568" y="3907904"/>
            <a:ext cx="136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Exemplo:</a:t>
            </a:r>
            <a:endParaRPr lang="pt-PT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/>
              <p:cNvSpPr txBox="1"/>
              <p:nvPr/>
            </p:nvSpPr>
            <p:spPr>
              <a:xfrm>
                <a:off x="1106566" y="5019451"/>
                <a:ext cx="18639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/>
                              <a:cs typeface="Calibri" pitchFamily="34" charset="0"/>
                            </a:rPr>
                            <m:t>𝒏</m:t>
                          </m:r>
                        </m:e>
                        <m:sub>
                          <m:r>
                            <a:rPr lang="pt-PT" b="1" i="1" smtClean="0">
                              <a:latin typeface="Cambria Math"/>
                              <a:cs typeface="Calibri" pitchFamily="34" charset="0"/>
                            </a:rPr>
                            <m:t>𝟐</m:t>
                          </m:r>
                        </m:sub>
                      </m:sSub>
                      <m:r>
                        <a:rPr lang="pt-PT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=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𝟏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 (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𝒂𝒓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)</m:t>
                      </m:r>
                    </m:oMath>
                  </m:oMathPara>
                </a14:m>
                <a:endParaRPr lang="pt-PT" smtClean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5" name="CaixaDeTexto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66" y="5019451"/>
                <a:ext cx="1863972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/>
              <p:cNvSpPr txBox="1"/>
              <p:nvPr/>
            </p:nvSpPr>
            <p:spPr>
              <a:xfrm>
                <a:off x="1106566" y="4473116"/>
                <a:ext cx="26462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/>
                              <a:cs typeface="Calibri" pitchFamily="34" charset="0"/>
                            </a:rPr>
                            <m:t>𝒏</m:t>
                          </m:r>
                        </m:e>
                        <m:sub>
                          <m:r>
                            <a:rPr lang="pt-PT" i="1">
                              <a:latin typeface="Cambria Math"/>
                              <a:cs typeface="Calibri" pitchFamily="34" charset="0"/>
                            </a:rPr>
                            <m:t>𝟏</m:t>
                          </m:r>
                        </m:sub>
                      </m:sSub>
                      <m:r>
                        <a:rPr lang="pt-PT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=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𝟏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.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𝟓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 (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𝒗𝒊𝒅𝒓𝒐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)</m:t>
                      </m:r>
                    </m:oMath>
                  </m:oMathPara>
                </a14:m>
                <a:endParaRPr lang="pt-PT" smtClean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6" name="CaixaDe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66" y="4473116"/>
                <a:ext cx="2646237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/>
              <p:cNvSpPr txBox="1"/>
              <p:nvPr/>
            </p:nvSpPr>
            <p:spPr>
              <a:xfrm>
                <a:off x="1106566" y="5611686"/>
                <a:ext cx="15369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/>
                              <a:ea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/>
                              <a:ea typeface="Cambria Math"/>
                              <a:cs typeface="Calibri" pitchFamily="34" charset="0"/>
                            </a:rPr>
                            <m:t>𝝓</m:t>
                          </m:r>
                        </m:e>
                        <m:sub>
                          <m:r>
                            <a:rPr lang="pt-PT" i="1">
                              <a:latin typeface="Cambria Math"/>
                              <a:ea typeface="Cambria Math"/>
                              <a:cs typeface="Calibri" pitchFamily="34" charset="0"/>
                            </a:rPr>
                            <m:t>𝟏</m:t>
                          </m:r>
                        </m:sub>
                      </m:sSub>
                      <m:r>
                        <a:rPr lang="pt-PT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=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𝟑𝟎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º</m:t>
                      </m:r>
                    </m:oMath>
                  </m:oMathPara>
                </a14:m>
                <a:endParaRPr lang="pt-PT" smtClean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7" name="CaixaDeTexto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66" y="5611686"/>
                <a:ext cx="1536959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571" b="-1866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/>
              <p:cNvSpPr txBox="1"/>
              <p:nvPr/>
            </p:nvSpPr>
            <p:spPr>
              <a:xfrm>
                <a:off x="5111613" y="4112380"/>
                <a:ext cx="3562450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PT" i="1" smtClean="0">
                              <a:latin typeface="Cambria Math"/>
                              <a:ea typeface="Cambria Math"/>
                              <a:cs typeface="Calibri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pt-PT" i="1" smtClean="0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pt-PT" b="1" i="0" smtClean="0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pt-PT" i="0" smtClean="0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pt-PT" i="1" smtClean="0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pt-PT" i="1" smtClean="0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/>
                                          <a:cs typeface="Calibri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/>
                                          <a:cs typeface="Calibri" pitchFamily="34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/>
                                          <a:cs typeface="Calibri" pitchFamily="3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/>
                                          <a:cs typeface="Calibri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/>
                                          <a:cs typeface="Calibri" pitchFamily="34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/>
                                          <a:cs typeface="Calibri" pitchFamily="34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den>
                              </m:f>
                              <m:func>
                                <m:funcPr>
                                  <m:ctrlP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PT" b="0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PT" i="1"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/>
                                              <a:ea typeface="Cambria Math"/>
                                              <a:cs typeface="Calibri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i="1">
                                              <a:latin typeface="Cambria Math"/>
                                              <a:ea typeface="Cambria Math"/>
                                              <a:cs typeface="Calibri" pitchFamily="34" charset="0"/>
                                            </a:rPr>
                                            <m:t>𝝓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/>
                                              <a:ea typeface="Cambria Math"/>
                                              <a:cs typeface="Calibri" pitchFamily="34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pt-PT" smtClean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8" name="CaixaDeTexto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613" y="4112380"/>
                <a:ext cx="3562450" cy="92217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/>
              <p:cNvSpPr txBox="1"/>
              <p:nvPr/>
            </p:nvSpPr>
            <p:spPr>
              <a:xfrm>
                <a:off x="4628052" y="5250283"/>
                <a:ext cx="4462247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pt-PT" i="1" smtClean="0">
                            <a:latin typeface="Cambria Math"/>
                            <a:ea typeface="Cambria Math"/>
                            <a:cs typeface="Calibri" pitchFamily="34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pt-PT" i="1" smtClean="0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pt-PT" b="1" i="0" smtClean="0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pt-PT" i="0" smtClean="0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  <m:t>sin</m:t>
                            </m:r>
                          </m:e>
                          <m:sup>
                            <m:r>
                              <a:rPr lang="pt-PT" i="1" smtClean="0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pt-PT" i="1" smtClean="0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pt-PT" b="1" i="1" smtClean="0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𝟏</m:t>
                                </m:r>
                                <m:r>
                                  <a:rPr lang="pt-PT" b="1" i="1" smtClean="0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.</m:t>
                                </m:r>
                                <m:r>
                                  <a:rPr lang="pt-PT" b="1" i="1" smtClean="0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𝟓</m:t>
                                </m:r>
                              </m:num>
                              <m:den>
                                <m:r>
                                  <a:rPr lang="pt-PT" b="1" i="1" smtClean="0">
                                    <a:latin typeface="Cambria Math"/>
                                    <a:cs typeface="Calibri" pitchFamily="34" charset="0"/>
                                  </a:rPr>
                                  <m:t>𝟏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pt-PT" b="0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pt-PT" i="1">
                                        <a:latin typeface="Cambria Math"/>
                                        <a:ea typeface="Cambria Math"/>
                                        <a:cs typeface="Calibri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1" i="1" smtClean="0">
                                        <a:latin typeface="Cambria Math"/>
                                        <a:ea typeface="Cambria Math"/>
                                        <a:cs typeface="Calibri" pitchFamily="34" charset="0"/>
                                      </a:rPr>
                                      <m:t>𝟑𝟎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pt-PT" b="1" i="1" smtClean="0">
                            <a:latin typeface="Cambria Math"/>
                            <a:ea typeface="Cambria Math"/>
                            <a:cs typeface="Calibri" pitchFamily="34" charset="0"/>
                          </a:rPr>
                          <m:t>= </m:t>
                        </m:r>
                      </m:e>
                    </m:func>
                  </m:oMath>
                </a14:m>
                <a:r>
                  <a:rPr lang="pt-PT" smtClean="0">
                    <a:latin typeface="Calibri" pitchFamily="34" charset="0"/>
                    <a:cs typeface="Calibri" pitchFamily="34" charset="0"/>
                  </a:rPr>
                  <a:t>48.6º</a:t>
                </a:r>
              </a:p>
            </p:txBody>
          </p:sp>
        </mc:Choice>
        <mc:Fallback xmlns="">
          <p:sp>
            <p:nvSpPr>
              <p:cNvPr id="59" name="CaixaDe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2" y="5250283"/>
                <a:ext cx="4462247" cy="645048"/>
              </a:xfrm>
              <a:prstGeom prst="rect">
                <a:avLst/>
              </a:prstGeom>
              <a:blipFill rotWithShape="1">
                <a:blip r:embed="rId7"/>
                <a:stretch>
                  <a:fillRect r="-2186" b="-754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xão recta 27"/>
          <p:cNvCxnSpPr/>
          <p:nvPr/>
        </p:nvCxnSpPr>
        <p:spPr bwMode="auto">
          <a:xfrm>
            <a:off x="3116796" y="2528900"/>
            <a:ext cx="900100" cy="89371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Arco 29"/>
          <p:cNvSpPr/>
          <p:nvPr/>
        </p:nvSpPr>
        <p:spPr bwMode="auto">
          <a:xfrm rot="12600000" flipH="1">
            <a:off x="2980524" y="2460501"/>
            <a:ext cx="568932" cy="615466"/>
          </a:xfrm>
          <a:prstGeom prst="arc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CaixaDeTexto 30"/>
          <p:cNvSpPr txBox="1"/>
          <p:nvPr/>
        </p:nvSpPr>
        <p:spPr>
          <a:xfrm>
            <a:off x="3196815" y="3032956"/>
            <a:ext cx="468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mtClean="0">
                <a:sym typeface="Symbol"/>
              </a:rPr>
              <a:t></a:t>
            </a:r>
            <a:r>
              <a:rPr lang="pt-PT" baseline="-25000" smtClean="0">
                <a:sym typeface="Symbol"/>
              </a:rPr>
              <a:t>1</a:t>
            </a:r>
            <a:endParaRPr lang="pt-PT" baseline="-25000"/>
          </a:p>
        </p:txBody>
      </p:sp>
    </p:spTree>
    <p:extLst>
      <p:ext uri="{BB962C8B-B14F-4D97-AF65-F5344CB8AC3E}">
        <p14:creationId xmlns:p14="http://schemas.microsoft.com/office/powerpoint/2010/main" val="2446832478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dirty="0" smtClean="0">
                <a:solidFill>
                  <a:srgbClr val="0000FF"/>
                </a:solidFill>
                <a:latin typeface="Verdana" pitchFamily="34" charset="0"/>
              </a:rPr>
              <a:t>Ângulo critico e ângulo de aceitação</a:t>
            </a:r>
            <a:endParaRPr lang="pt-PT" sz="2600" dirty="0">
              <a:solidFill>
                <a:srgbClr val="0000FF"/>
              </a:solidFill>
              <a:latin typeface="Verdana" pitchFamily="34" charset="0"/>
            </a:endParaRPr>
          </a:p>
        </p:txBody>
      </p:sp>
      <p:cxnSp>
        <p:nvCxnSpPr>
          <p:cNvPr id="6" name="Conexão recta 5"/>
          <p:cNvCxnSpPr/>
          <p:nvPr/>
        </p:nvCxnSpPr>
        <p:spPr bwMode="auto">
          <a:xfrm flipV="1">
            <a:off x="2341838" y="2096852"/>
            <a:ext cx="2872270" cy="2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onexão recta 7"/>
          <p:cNvCxnSpPr/>
          <p:nvPr/>
        </p:nvCxnSpPr>
        <p:spPr bwMode="auto">
          <a:xfrm>
            <a:off x="3629982" y="1268760"/>
            <a:ext cx="0" cy="1656184"/>
          </a:xfrm>
          <a:prstGeom prst="line">
            <a:avLst/>
          </a:prstGeom>
          <a:noFill/>
          <a:ln w="127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exão recta 9"/>
          <p:cNvCxnSpPr/>
          <p:nvPr/>
        </p:nvCxnSpPr>
        <p:spPr bwMode="auto">
          <a:xfrm flipV="1">
            <a:off x="2341838" y="2096854"/>
            <a:ext cx="1288144" cy="82809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Conexão recta 40"/>
          <p:cNvCxnSpPr/>
          <p:nvPr/>
        </p:nvCxnSpPr>
        <p:spPr bwMode="auto">
          <a:xfrm>
            <a:off x="3629982" y="2096852"/>
            <a:ext cx="972108" cy="1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Arco 14"/>
          <p:cNvSpPr/>
          <p:nvPr/>
        </p:nvSpPr>
        <p:spPr bwMode="auto">
          <a:xfrm rot="9000000">
            <a:off x="3101840" y="1860719"/>
            <a:ext cx="685199" cy="707498"/>
          </a:xfrm>
          <a:prstGeom prst="arc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Arco 43"/>
          <p:cNvSpPr/>
          <p:nvPr/>
        </p:nvSpPr>
        <p:spPr bwMode="auto">
          <a:xfrm rot="20385340">
            <a:off x="3418144" y="1718810"/>
            <a:ext cx="612068" cy="612068"/>
          </a:xfrm>
          <a:prstGeom prst="arc">
            <a:avLst>
              <a:gd name="adj1" fmla="val 16200000"/>
              <a:gd name="adj2" fmla="val 1856390"/>
            </a:avLst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CaixaDeTexto 45"/>
          <p:cNvSpPr txBox="1"/>
          <p:nvPr/>
        </p:nvSpPr>
        <p:spPr>
          <a:xfrm>
            <a:off x="2966490" y="2571291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ym typeface="Symbol"/>
              </a:rPr>
              <a:t></a:t>
            </a:r>
            <a:r>
              <a:rPr lang="pt-PT" baseline="-25000" dirty="0" smtClean="0">
                <a:sym typeface="Symbol"/>
              </a:rPr>
              <a:t>1C</a:t>
            </a:r>
            <a:endParaRPr lang="pt-PT" baseline="-25000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3864363" y="1340768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ym typeface="Symbol"/>
              </a:rPr>
              <a:t></a:t>
            </a:r>
            <a:r>
              <a:rPr lang="pt-PT" baseline="-25000" dirty="0" smtClean="0">
                <a:sym typeface="Symbol"/>
              </a:rPr>
              <a:t>2</a:t>
            </a:r>
            <a:r>
              <a:rPr lang="pt-PT" dirty="0" smtClean="0">
                <a:sym typeface="Symbol"/>
              </a:rPr>
              <a:t>=90º</a:t>
            </a:r>
            <a:endParaRPr lang="pt-PT" baseline="-25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105128" y="1268760"/>
            <a:ext cx="27876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Não existe refração; </a:t>
            </a:r>
          </a:p>
          <a:p>
            <a:pPr algn="l"/>
            <a:r>
              <a:rPr lang="pt-PT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 reflexão é total !</a:t>
            </a:r>
            <a:endParaRPr lang="pt-PT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5290274" y="2189564"/>
                <a:ext cx="39832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/>
                            <a:cs typeface="Calibri" pitchFamily="34" charset="0"/>
                          </a:rPr>
                          <m:t>𝒏</m:t>
                        </m:r>
                      </m:e>
                      <m:sub>
                        <m:r>
                          <a:rPr lang="pt-PT" i="1">
                            <a:latin typeface="Cambria Math"/>
                            <a:cs typeface="Calibri" pitchFamily="34" charset="0"/>
                          </a:rPr>
                          <m:t>𝟏</m:t>
                        </m:r>
                      </m:sub>
                    </m:sSub>
                    <m:r>
                      <a:rPr lang="pt-PT" i="1">
                        <a:latin typeface="Cambria Math"/>
                        <a:ea typeface="Cambria Math"/>
                        <a:cs typeface="Calibri" pitchFamily="34" charset="0"/>
                      </a:rPr>
                      <m:t>∙</m:t>
                    </m:r>
                    <m:func>
                      <m:funcPr>
                        <m:ctrlPr>
                          <a:rPr lang="pt-PT" i="1">
                            <a:latin typeface="Cambria Math"/>
                            <a:ea typeface="Cambria Math"/>
                            <a:cs typeface="Calibri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>
                            <a:latin typeface="Cambria Math"/>
                            <a:ea typeface="Cambria Math"/>
                            <a:cs typeface="Calibri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i="1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𝝓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𝟏</m:t>
                                </m:r>
                                <m:r>
                                  <a:rPr lang="pt-PT" b="1" i="1" smtClean="0">
                                    <a:latin typeface="Cambria Math"/>
                                    <a:ea typeface="Cambria Math"/>
                                    <a:cs typeface="Calibri" pitchFamily="34" charset="0"/>
                                  </a:rPr>
                                  <m:t>𝑪</m:t>
                                </m:r>
                              </m:sub>
                            </m:sSub>
                          </m:e>
                        </m:d>
                        <m:r>
                          <a:rPr lang="pt-PT" i="1">
                            <a:latin typeface="Cambria Math"/>
                            <a:ea typeface="Cambria Math"/>
                            <a:cs typeface="Calibri" pitchFamily="34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pt-PT" dirty="0"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/>
                            <a:cs typeface="Calibri" pitchFamily="34" charset="0"/>
                          </a:rPr>
                          <m:t>𝒏</m:t>
                        </m:r>
                      </m:e>
                      <m:sub>
                        <m:r>
                          <a:rPr lang="pt-PT" b="1" i="1" smtClean="0">
                            <a:latin typeface="Cambria Math"/>
                            <a:cs typeface="Calibri" pitchFamily="34" charset="0"/>
                          </a:rPr>
                          <m:t>𝟐</m:t>
                        </m:r>
                      </m:sub>
                    </m:sSub>
                    <m:r>
                      <a:rPr lang="pt-PT" i="1">
                        <a:latin typeface="Cambria Math"/>
                        <a:ea typeface="Cambria Math"/>
                        <a:cs typeface="Calibri" pitchFamily="34" charset="0"/>
                      </a:rPr>
                      <m:t>∙</m:t>
                    </m:r>
                    <m:func>
                      <m:funcPr>
                        <m:ctrlPr>
                          <a:rPr lang="pt-PT" i="1">
                            <a:latin typeface="Cambria Math"/>
                            <a:ea typeface="Cambria Math"/>
                            <a:cs typeface="Calibri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b="0">
                            <a:latin typeface="Cambria Math"/>
                            <a:ea typeface="Cambria Math"/>
                            <a:cs typeface="Calibri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pt-PT" i="1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</m:ctrlPr>
                          </m:dPr>
                          <m:e>
                            <m:r>
                              <a:rPr lang="pt-PT" b="1" i="1" smtClean="0">
                                <a:latin typeface="Cambria Math"/>
                                <a:ea typeface="Cambria Math"/>
                                <a:cs typeface="Calibri" pitchFamily="34" charset="0"/>
                              </a:rPr>
                              <m:t>𝟗𝟎</m:t>
                            </m:r>
                          </m:e>
                        </m:d>
                      </m:e>
                    </m:func>
                  </m:oMath>
                </a14:m>
                <a:endParaRPr lang="pt-PT" dirty="0" smtClean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274" y="2189564"/>
                <a:ext cx="3983206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/>
          <p:cNvSpPr txBox="1"/>
          <p:nvPr/>
        </p:nvSpPr>
        <p:spPr>
          <a:xfrm>
            <a:off x="2458368" y="3318758"/>
            <a:ext cx="197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 smtClean="0">
                <a:latin typeface="Calibri" pitchFamily="34" charset="0"/>
                <a:cs typeface="Calibri" pitchFamily="34" charset="0"/>
              </a:rPr>
              <a:t>Índice de refração n1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2410208" y="1459094"/>
            <a:ext cx="1151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 smtClean="0">
                <a:latin typeface="Calibri" pitchFamily="34" charset="0"/>
                <a:cs typeface="Calibri" pitchFamily="34" charset="0"/>
              </a:rPr>
              <a:t>Índice de </a:t>
            </a:r>
          </a:p>
          <a:p>
            <a:pPr algn="ctr"/>
            <a:r>
              <a:rPr lang="pt-PT" sz="1600" dirty="0" smtClean="0">
                <a:latin typeface="Calibri" pitchFamily="34" charset="0"/>
                <a:cs typeface="Calibri" pitchFamily="34" charset="0"/>
              </a:rPr>
              <a:t>refração n2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768910" y="4515619"/>
            <a:ext cx="1365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Exemplo:</a:t>
            </a:r>
            <a:endParaRPr lang="pt-PT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/>
              <p:cNvSpPr txBox="1"/>
              <p:nvPr/>
            </p:nvSpPr>
            <p:spPr>
              <a:xfrm>
                <a:off x="694327" y="5595627"/>
                <a:ext cx="16668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/>
                              <a:cs typeface="Calibri" pitchFamily="34" charset="0"/>
                            </a:rPr>
                            <m:t>𝒏</m:t>
                          </m:r>
                        </m:e>
                        <m:sub>
                          <m:r>
                            <a:rPr lang="pt-PT" b="1" i="1" smtClean="0">
                              <a:latin typeface="Cambria Math"/>
                              <a:cs typeface="Calibri" pitchFamily="34" charset="0"/>
                            </a:rPr>
                            <m:t>𝟐</m:t>
                          </m:r>
                        </m:sub>
                      </m:sSub>
                      <m:r>
                        <a:rPr lang="pt-PT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=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𝟏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.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𝟒𝟓</m:t>
                      </m:r>
                    </m:oMath>
                  </m:oMathPara>
                </a14:m>
                <a:endParaRPr lang="pt-PT" dirty="0" smtClean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5" name="CaixaDeTexto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27" y="5595627"/>
                <a:ext cx="1666803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/>
              <p:cNvSpPr txBox="1"/>
              <p:nvPr/>
            </p:nvSpPr>
            <p:spPr>
              <a:xfrm>
                <a:off x="914259" y="5061793"/>
                <a:ext cx="14824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/>
                              <a:cs typeface="Calibri" pitchFamily="34" charset="0"/>
                            </a:rPr>
                            <m:t>𝒏</m:t>
                          </m:r>
                        </m:e>
                        <m:sub>
                          <m:r>
                            <a:rPr lang="pt-PT" i="1">
                              <a:latin typeface="Cambria Math"/>
                              <a:cs typeface="Calibri" pitchFamily="34" charset="0"/>
                            </a:rPr>
                            <m:t>𝟏</m:t>
                          </m:r>
                        </m:sub>
                      </m:sSub>
                      <m:r>
                        <a:rPr lang="pt-PT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=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𝟏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.</m:t>
                      </m:r>
                      <m:r>
                        <a:rPr lang="pt-PT" b="1" i="1" smtClean="0">
                          <a:latin typeface="Cambria Math"/>
                          <a:ea typeface="Cambria Math"/>
                          <a:cs typeface="Calibri" pitchFamily="34" charset="0"/>
                        </a:rPr>
                        <m:t>𝟓</m:t>
                      </m:r>
                    </m:oMath>
                  </m:oMathPara>
                </a14:m>
                <a:endParaRPr lang="pt-PT" dirty="0" smtClean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6" name="CaixaDe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59" y="5061793"/>
                <a:ext cx="1482457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/>
              <p:cNvSpPr txBox="1"/>
              <p:nvPr/>
            </p:nvSpPr>
            <p:spPr>
              <a:xfrm>
                <a:off x="5937922" y="2766205"/>
                <a:ext cx="2624180" cy="922176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PT" i="1">
                              <a:latin typeface="Cambria Math"/>
                              <a:ea typeface="Cambria Math"/>
                              <a:cs typeface="Calibri" pitchFamily="34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pt-PT" i="1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  <m:t>𝟏</m:t>
                                  </m:r>
                                  <m: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  <m:t>𝑪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pt-PT" i="1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pt-PT" i="1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pt-PT" i="1">
                                  <a:latin typeface="Cambria Math"/>
                                  <a:ea typeface="Cambria Math"/>
                                  <a:cs typeface="Calibri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/>
                                      <a:ea typeface="Cambria Math"/>
                                      <a:cs typeface="Calibri" pitchFamily="34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  <m:t>𝒏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/>
                                          <a:ea typeface="Cambria Math"/>
                                          <a:cs typeface="Calibri" pitchFamily="34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PT" i="1" dirty="0">
                  <a:latin typeface="Cambria Math"/>
                  <a:ea typeface="Cambria Math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8" name="CaixaDeTexto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922" y="2766205"/>
                <a:ext cx="2624180" cy="92217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o 25"/>
          <p:cNvSpPr/>
          <p:nvPr/>
        </p:nvSpPr>
        <p:spPr bwMode="auto">
          <a:xfrm rot="12600000" flipH="1">
            <a:off x="3472925" y="1860719"/>
            <a:ext cx="685199" cy="707498"/>
          </a:xfrm>
          <a:prstGeom prst="arc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7" name="Conexão recta 26"/>
          <p:cNvCxnSpPr/>
          <p:nvPr/>
        </p:nvCxnSpPr>
        <p:spPr bwMode="auto">
          <a:xfrm>
            <a:off x="3629982" y="2096852"/>
            <a:ext cx="972108" cy="59527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CaixaDeTexto 27"/>
          <p:cNvSpPr txBox="1"/>
          <p:nvPr/>
        </p:nvSpPr>
        <p:spPr>
          <a:xfrm>
            <a:off x="3626256" y="2571291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>
                <a:sym typeface="Symbol"/>
              </a:rPr>
              <a:t></a:t>
            </a:r>
            <a:r>
              <a:rPr lang="pt-PT" baseline="-25000" dirty="0" smtClean="0">
                <a:sym typeface="Symbol"/>
              </a:rPr>
              <a:t>1C</a:t>
            </a:r>
            <a:endParaRPr lang="pt-PT" baseline="-25000" dirty="0"/>
          </a:p>
        </p:txBody>
      </p:sp>
      <p:cxnSp>
        <p:nvCxnSpPr>
          <p:cNvPr id="30" name="Conexão recta 29"/>
          <p:cNvCxnSpPr/>
          <p:nvPr/>
        </p:nvCxnSpPr>
        <p:spPr bwMode="auto">
          <a:xfrm>
            <a:off x="1145706" y="2924944"/>
            <a:ext cx="1548172" cy="0"/>
          </a:xfrm>
          <a:prstGeom prst="line">
            <a:avLst/>
          </a:prstGeom>
          <a:noFill/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Conexão recta 33"/>
          <p:cNvCxnSpPr/>
          <p:nvPr/>
        </p:nvCxnSpPr>
        <p:spPr bwMode="auto">
          <a:xfrm>
            <a:off x="2341838" y="1459094"/>
            <a:ext cx="0" cy="2927962"/>
          </a:xfrm>
          <a:prstGeom prst="line">
            <a:avLst/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Conexão recta 35"/>
          <p:cNvCxnSpPr/>
          <p:nvPr/>
        </p:nvCxnSpPr>
        <p:spPr bwMode="auto">
          <a:xfrm>
            <a:off x="1865736" y="2593269"/>
            <a:ext cx="476100" cy="306064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Conexão recta 39"/>
          <p:cNvCxnSpPr/>
          <p:nvPr/>
        </p:nvCxnSpPr>
        <p:spPr bwMode="auto">
          <a:xfrm flipV="1">
            <a:off x="1865736" y="2899334"/>
            <a:ext cx="476100" cy="34964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Arco 46"/>
          <p:cNvSpPr/>
          <p:nvPr/>
        </p:nvSpPr>
        <p:spPr bwMode="auto">
          <a:xfrm rot="12509262">
            <a:off x="1824781" y="2619813"/>
            <a:ext cx="612068" cy="612068"/>
          </a:xfrm>
          <a:prstGeom prst="arc">
            <a:avLst>
              <a:gd name="adj1" fmla="val 16200000"/>
              <a:gd name="adj2" fmla="val 1856390"/>
            </a:avLst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CaixaDeTexto 48"/>
          <p:cNvSpPr txBox="1"/>
          <p:nvPr/>
        </p:nvSpPr>
        <p:spPr>
          <a:xfrm>
            <a:off x="1334887" y="2979713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006600"/>
                </a:solidFill>
                <a:sym typeface="Symbol"/>
              </a:rPr>
              <a:t></a:t>
            </a:r>
            <a:endParaRPr lang="pt-PT" baseline="-25000" dirty="0">
              <a:solidFill>
                <a:srgbClr val="006600"/>
              </a:solidFill>
            </a:endParaRPr>
          </a:p>
        </p:txBody>
      </p:sp>
      <p:cxnSp>
        <p:nvCxnSpPr>
          <p:cNvPr id="50" name="Conexão recta 49"/>
          <p:cNvCxnSpPr/>
          <p:nvPr/>
        </p:nvCxnSpPr>
        <p:spPr bwMode="auto">
          <a:xfrm flipV="1">
            <a:off x="2341838" y="3757811"/>
            <a:ext cx="2872270" cy="2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CaixaDeTexto 51"/>
          <p:cNvSpPr txBox="1"/>
          <p:nvPr/>
        </p:nvSpPr>
        <p:spPr>
          <a:xfrm>
            <a:off x="650656" y="23401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latin typeface="Calibri" pitchFamily="34" charset="0"/>
                <a:cs typeface="Calibri" pitchFamily="34" charset="0"/>
              </a:rPr>
              <a:t>Â</a:t>
            </a:r>
            <a:r>
              <a:rPr lang="pt-PT" sz="1600" dirty="0" smtClean="0">
                <a:latin typeface="Calibri" pitchFamily="34" charset="0"/>
                <a:cs typeface="Calibri" pitchFamily="34" charset="0"/>
              </a:rPr>
              <a:t>ngulo de </a:t>
            </a:r>
          </a:p>
          <a:p>
            <a:pPr algn="ctr"/>
            <a:r>
              <a:rPr lang="pt-PT" sz="1600" dirty="0" smtClean="0">
                <a:latin typeface="Calibri" pitchFamily="34" charset="0"/>
                <a:cs typeface="Calibri" pitchFamily="34" charset="0"/>
              </a:rPr>
              <a:t>aceitação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5855611" y="3925391"/>
                <a:ext cx="2769797" cy="46166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>
                <a:defPPr>
                  <a:defRPr lang="en-GB"/>
                </a:defPPr>
                <a:lvl1pPr>
                  <a:defRPr i="1">
                    <a:latin typeface="Cambria Math"/>
                    <a:ea typeface="Cambria Math"/>
                    <a:cs typeface="Calibri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mtClean="0">
                          <a:latin typeface="Cambria Math"/>
                        </a:rPr>
                        <m:t>𝜶</m:t>
                      </m:r>
                      <m:r>
                        <a:rPr lang="pt-PT" b="1" i="1" smtClean="0">
                          <a:latin typeface="Cambria Math"/>
                        </a:rPr>
                        <m:t>≈</m:t>
                      </m:r>
                      <m:r>
                        <a:rPr lang="pt-PT">
                          <a:latin typeface="Cambria Math"/>
                        </a:rPr>
                        <m:t>𝟐</m:t>
                      </m:r>
                      <m:r>
                        <a:rPr lang="pt-PT"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pt-PT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PT">
                              <a:latin typeface="Cambria Math"/>
                            </a:rPr>
                            <m:t>𝟗𝟎</m:t>
                          </m:r>
                          <m:r>
                            <a:rPr lang="pt-PT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pt-PT">
                                  <a:latin typeface="Cambria Math"/>
                                </a:rPr>
                                <m:t>𝝓</m:t>
                              </m:r>
                            </m:e>
                            <m:sub>
                              <m:r>
                                <a:rPr lang="pt-PT">
                                  <a:latin typeface="Cambria Math"/>
                                </a:rPr>
                                <m:t>𝟏</m:t>
                              </m:r>
                              <m:r>
                                <a:rPr lang="pt-PT">
                                  <a:latin typeface="Cambria Math"/>
                                </a:rPr>
                                <m:t>𝑪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611" y="3925391"/>
                <a:ext cx="2769797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/>
              <p:cNvSpPr txBox="1"/>
              <p:nvPr/>
            </p:nvSpPr>
            <p:spPr>
              <a:xfrm>
                <a:off x="3616526" y="4659523"/>
                <a:ext cx="4141711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GB"/>
                </a:defPPr>
                <a:lvl1pPr>
                  <a:defRPr i="1">
                    <a:latin typeface="Cambria Math"/>
                    <a:cs typeface="Calibri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PT" i="1" smtClean="0"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pt-PT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PT">
                                      <a:latin typeface="Cambria Math"/>
                                    </a:rPr>
                                    <m:t>𝝓</m:t>
                                  </m:r>
                                </m:e>
                                <m:sub>
                                  <m:r>
                                    <a:rPr lang="pt-PT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pt-PT">
                                      <a:latin typeface="Cambria Math"/>
                                    </a:rPr>
                                    <m:t>𝑪</m:t>
                                  </m:r>
                                </m:sub>
                              </m:sSub>
                              <m:r>
                                <a:rPr lang="pt-PT">
                                  <a:latin typeface="Cambria Math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pt-PT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pt-PT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PT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pt-PT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pt-PT" b="1" i="1" smtClean="0">
                                      <a:latin typeface="Cambria Math"/>
                                    </a:rPr>
                                    <m:t>.</m:t>
                                  </m:r>
                                  <m:r>
                                    <a:rPr lang="pt-PT" b="1" i="1" smtClean="0">
                                      <a:latin typeface="Cambria Math"/>
                                    </a:rPr>
                                    <m:t>𝟒𝟓</m:t>
                                  </m:r>
                                </m:num>
                                <m:den>
                                  <m:r>
                                    <a:rPr lang="pt-PT">
                                      <a:latin typeface="Cambria Math"/>
                                    </a:rPr>
                                    <m:t>𝟏</m:t>
                                  </m:r>
                                  <m:r>
                                    <a:rPr lang="pt-PT">
                                      <a:latin typeface="Cambria Math"/>
                                    </a:rPr>
                                    <m:t>.</m:t>
                                  </m:r>
                                  <m:r>
                                    <a:rPr lang="pt-PT">
                                      <a:latin typeface="Cambria Math"/>
                                    </a:rPr>
                                    <m:t>𝟓</m:t>
                                  </m:r>
                                </m:den>
                              </m:f>
                            </m:e>
                          </m:d>
                          <m:r>
                            <a:rPr lang="pt-PT">
                              <a:latin typeface="Cambria Math"/>
                            </a:rPr>
                            <m:t>=</m:t>
                          </m:r>
                          <m:r>
                            <a:rPr lang="pt-PT" b="1" i="1" smtClean="0">
                              <a:latin typeface="Cambria Math"/>
                            </a:rPr>
                            <m:t>𝟕𝟓</m:t>
                          </m:r>
                          <m:r>
                            <a:rPr lang="pt-PT" b="1" i="1" smtClean="0">
                              <a:latin typeface="Cambria Math"/>
                            </a:rPr>
                            <m:t>.</m:t>
                          </m:r>
                          <m:r>
                            <a:rPr lang="pt-PT" b="1" i="1" smtClean="0">
                              <a:latin typeface="Cambria Math"/>
                            </a:rPr>
                            <m:t>𝟏</m:t>
                          </m:r>
                          <m:r>
                            <a:rPr lang="pt-PT">
                              <a:latin typeface="Cambria Math"/>
                            </a:rPr>
                            <m:t>º</m:t>
                          </m:r>
                        </m:e>
                      </m:func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60" name="CaixaDeTexto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526" y="4659523"/>
                <a:ext cx="4141711" cy="92217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ixaDeTexto 60"/>
              <p:cNvSpPr txBox="1"/>
              <p:nvPr/>
            </p:nvSpPr>
            <p:spPr>
              <a:xfrm>
                <a:off x="3764868" y="5667635"/>
                <a:ext cx="41109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GB"/>
                </a:defPPr>
                <a:lvl1pPr>
                  <a:defRPr i="1">
                    <a:latin typeface="Cambria Math"/>
                    <a:cs typeface="Calibri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mtClean="0">
                          <a:solidFill>
                            <a:srgbClr val="006600"/>
                          </a:solidFill>
                          <a:latin typeface="Cambria Math"/>
                        </a:rPr>
                        <m:t>𝜶</m:t>
                      </m:r>
                      <m:r>
                        <a:rPr lang="pt-PT" smtClean="0">
                          <a:solidFill>
                            <a:srgbClr val="006600"/>
                          </a:solidFill>
                          <a:latin typeface="Cambria Math"/>
                        </a:rPr>
                        <m:t>=</m:t>
                      </m:r>
                      <m:r>
                        <a:rPr lang="pt-PT" smtClean="0">
                          <a:solidFill>
                            <a:srgbClr val="006600"/>
                          </a:solidFill>
                          <a:latin typeface="Cambria Math"/>
                        </a:rPr>
                        <m:t>𝟐</m:t>
                      </m:r>
                      <m:r>
                        <a:rPr lang="pt-PT" smtClean="0">
                          <a:solidFill>
                            <a:srgbClr val="006600"/>
                          </a:solidFill>
                          <a:latin typeface="Cambria Math"/>
                        </a:rPr>
                        <m:t>∙</m:t>
                      </m:r>
                      <m:d>
                        <m:dPr>
                          <m:ctrlPr>
                            <a:rPr lang="pt-PT" i="1">
                              <a:solidFill>
                                <a:srgbClr val="0066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PT">
                              <a:solidFill>
                                <a:srgbClr val="006600"/>
                              </a:solidFill>
                              <a:latin typeface="Cambria Math"/>
                            </a:rPr>
                            <m:t>𝟗𝟎</m:t>
                          </m:r>
                          <m:r>
                            <a:rPr lang="pt-PT">
                              <a:solidFill>
                                <a:srgbClr val="0066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pt-PT" b="1" i="1" smtClean="0">
                              <a:solidFill>
                                <a:srgbClr val="006600"/>
                              </a:solidFill>
                              <a:latin typeface="Cambria Math"/>
                            </a:rPr>
                            <m:t>𝟕𝟓</m:t>
                          </m:r>
                          <m:r>
                            <a:rPr lang="pt-PT" b="1" i="1" smtClean="0">
                              <a:solidFill>
                                <a:srgbClr val="006600"/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a:rPr lang="pt-PT" b="1" i="1" smtClean="0">
                              <a:solidFill>
                                <a:srgbClr val="0066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pt-PT" b="1" i="1" smtClean="0">
                          <a:solidFill>
                            <a:srgbClr val="006600"/>
                          </a:solidFill>
                          <a:latin typeface="Cambria Math"/>
                        </a:rPr>
                        <m:t>=</m:t>
                      </m:r>
                      <m:r>
                        <a:rPr lang="pt-PT" b="1" i="1" smtClean="0">
                          <a:solidFill>
                            <a:srgbClr val="006600"/>
                          </a:solidFill>
                          <a:latin typeface="Cambria Math"/>
                        </a:rPr>
                        <m:t>𝟐𝟗</m:t>
                      </m:r>
                      <m:r>
                        <a:rPr lang="pt-PT" b="1" i="1" smtClean="0">
                          <a:solidFill>
                            <a:srgbClr val="006600"/>
                          </a:solidFill>
                          <a:latin typeface="Cambria Math"/>
                        </a:rPr>
                        <m:t>.</m:t>
                      </m:r>
                      <m:r>
                        <a:rPr lang="pt-PT" b="1" i="1" smtClean="0">
                          <a:solidFill>
                            <a:srgbClr val="006600"/>
                          </a:solidFill>
                          <a:latin typeface="Cambria Math"/>
                        </a:rPr>
                        <m:t>𝟔</m:t>
                      </m:r>
                      <m:r>
                        <a:rPr lang="pt-PT" b="1" i="1" smtClean="0">
                          <a:solidFill>
                            <a:srgbClr val="006600"/>
                          </a:solidFill>
                          <a:latin typeface="Cambria Math"/>
                        </a:rPr>
                        <m:t>º</m:t>
                      </m:r>
                    </m:oMath>
                  </m:oMathPara>
                </a14:m>
                <a:endParaRPr lang="pt-PT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" name="CaixaDeTexto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868" y="5667635"/>
                <a:ext cx="4110997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ângulo 36"/>
          <p:cNvSpPr/>
          <p:nvPr/>
        </p:nvSpPr>
        <p:spPr bwMode="auto">
          <a:xfrm>
            <a:off x="2341836" y="3757813"/>
            <a:ext cx="2872272" cy="629243"/>
          </a:xfrm>
          <a:prstGeom prst="rect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926595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dirty="0" smtClean="0">
                <a:solidFill>
                  <a:srgbClr val="0000FF"/>
                </a:solidFill>
                <a:latin typeface="Verdana" pitchFamily="34" charset="0"/>
              </a:rPr>
              <a:t>Raio de curvatura mínimo</a:t>
            </a:r>
            <a:endParaRPr lang="pt-PT" sz="2600" dirty="0">
              <a:solidFill>
                <a:srgbClr val="0000FF"/>
              </a:solidFill>
              <a:latin typeface="Verdana" pitchFamily="34" charset="0"/>
            </a:endParaRPr>
          </a:p>
        </p:txBody>
      </p:sp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6" y="1702548"/>
            <a:ext cx="4369448" cy="3852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8692" name="Picture 4" descr="Bend losses in fi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44" y="1689091"/>
            <a:ext cx="3810000" cy="392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24658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Atenuações Típicas</a:t>
            </a:r>
          </a:p>
        </p:txBody>
      </p:sp>
      <p:pic>
        <p:nvPicPr>
          <p:cNvPr id="499737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832" y="2334315"/>
            <a:ext cx="66579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9738" name="Line 26"/>
          <p:cNvSpPr>
            <a:spLocks noChangeShapeType="1"/>
          </p:cNvSpPr>
          <p:nvPr/>
        </p:nvSpPr>
        <p:spPr bwMode="auto">
          <a:xfrm flipV="1">
            <a:off x="5042607" y="1289740"/>
            <a:ext cx="0" cy="190817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9739" name="Line 27"/>
          <p:cNvSpPr>
            <a:spLocks noChangeShapeType="1"/>
          </p:cNvSpPr>
          <p:nvPr/>
        </p:nvSpPr>
        <p:spPr bwMode="auto">
          <a:xfrm flipV="1">
            <a:off x="6447544" y="1289740"/>
            <a:ext cx="0" cy="190817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9740" name="Line 28"/>
          <p:cNvSpPr>
            <a:spLocks noChangeShapeType="1"/>
          </p:cNvSpPr>
          <p:nvPr/>
        </p:nvSpPr>
        <p:spPr bwMode="auto">
          <a:xfrm flipV="1">
            <a:off x="6518982" y="1289740"/>
            <a:ext cx="0" cy="1908175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9741" name="Line 29"/>
          <p:cNvSpPr>
            <a:spLocks noChangeShapeType="1"/>
          </p:cNvSpPr>
          <p:nvPr/>
        </p:nvSpPr>
        <p:spPr bwMode="auto">
          <a:xfrm flipV="1">
            <a:off x="7347657" y="1289740"/>
            <a:ext cx="0" cy="1908175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9742" name="Text Box 30"/>
          <p:cNvSpPr txBox="1">
            <a:spLocks noChangeArrowheads="1"/>
          </p:cNvSpPr>
          <p:nvPr/>
        </p:nvSpPr>
        <p:spPr bwMode="auto">
          <a:xfrm>
            <a:off x="7488944" y="1686615"/>
            <a:ext cx="14605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solidFill>
                  <a:schemeClr val="accent2"/>
                </a:solidFill>
              </a:rPr>
              <a:t>Monomodo</a:t>
            </a:r>
          </a:p>
        </p:txBody>
      </p:sp>
      <p:sp>
        <p:nvSpPr>
          <p:cNvPr id="499743" name="Text Box 31"/>
          <p:cNvSpPr txBox="1">
            <a:spLocks noChangeArrowheads="1"/>
          </p:cNvSpPr>
          <p:nvPr/>
        </p:nvSpPr>
        <p:spPr bwMode="auto">
          <a:xfrm>
            <a:off x="3275719" y="1721540"/>
            <a:ext cx="16430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solidFill>
                  <a:srgbClr val="0000FF"/>
                </a:solidFill>
              </a:rPr>
              <a:t>Multimodo</a:t>
            </a:r>
          </a:p>
        </p:txBody>
      </p:sp>
      <p:sp>
        <p:nvSpPr>
          <p:cNvPr id="499744" name="Line 32"/>
          <p:cNvSpPr>
            <a:spLocks noChangeShapeType="1"/>
          </p:cNvSpPr>
          <p:nvPr/>
        </p:nvSpPr>
        <p:spPr bwMode="auto">
          <a:xfrm>
            <a:off x="5041019" y="3702739"/>
            <a:ext cx="0" cy="1137991"/>
          </a:xfrm>
          <a:prstGeom prst="line">
            <a:avLst/>
          </a:prstGeom>
          <a:noFill/>
          <a:ln w="19050" cap="rnd">
            <a:solidFill>
              <a:srgbClr val="0000FF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9745" name="Text Box 33"/>
          <p:cNvSpPr txBox="1">
            <a:spLocks noChangeArrowheads="1"/>
          </p:cNvSpPr>
          <p:nvPr/>
        </p:nvSpPr>
        <p:spPr bwMode="auto">
          <a:xfrm>
            <a:off x="4382385" y="4840731"/>
            <a:ext cx="119840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pt-PT" sz="1800" smtClean="0">
                <a:solidFill>
                  <a:srgbClr val="0000FF"/>
                </a:solidFill>
                <a:latin typeface="Arial" charset="0"/>
              </a:rPr>
              <a:t>2.0 dB/Km</a:t>
            </a:r>
          </a:p>
          <a:p>
            <a:r>
              <a:rPr lang="pt-PT" sz="1800" smtClean="0">
                <a:solidFill>
                  <a:srgbClr val="FF0000"/>
                </a:solidFill>
                <a:latin typeface="Arial" charset="0"/>
              </a:rPr>
              <a:t>3.5 dB/Km</a:t>
            </a:r>
          </a:p>
        </p:txBody>
      </p:sp>
      <p:sp>
        <p:nvSpPr>
          <p:cNvPr id="499746" name="Line 34"/>
          <p:cNvSpPr>
            <a:spLocks noChangeShapeType="1"/>
          </p:cNvSpPr>
          <p:nvPr/>
        </p:nvSpPr>
        <p:spPr bwMode="auto">
          <a:xfrm>
            <a:off x="6409444" y="3702740"/>
            <a:ext cx="0" cy="971550"/>
          </a:xfrm>
          <a:prstGeom prst="line">
            <a:avLst/>
          </a:prstGeom>
          <a:noFill/>
          <a:ln w="19050" cap="rnd">
            <a:solidFill>
              <a:srgbClr val="0000FF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9747" name="Text Box 35"/>
          <p:cNvSpPr txBox="1">
            <a:spLocks noChangeArrowheads="1"/>
          </p:cNvSpPr>
          <p:nvPr/>
        </p:nvSpPr>
        <p:spPr bwMode="auto">
          <a:xfrm>
            <a:off x="5228642" y="4156655"/>
            <a:ext cx="11285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800" smtClean="0">
                <a:solidFill>
                  <a:srgbClr val="0000FF"/>
                </a:solidFill>
                <a:latin typeface="Arial" charset="0"/>
              </a:rPr>
              <a:t>1.0 dB/Km</a:t>
            </a:r>
          </a:p>
          <a:p>
            <a:r>
              <a:rPr lang="pt-PT" sz="1800" smtClean="0">
                <a:solidFill>
                  <a:srgbClr val="FF0000"/>
                </a:solidFill>
                <a:latin typeface="Arial" charset="0"/>
              </a:rPr>
              <a:t>1.5 </a:t>
            </a:r>
            <a:r>
              <a:rPr lang="pt-PT" sz="1800">
                <a:solidFill>
                  <a:srgbClr val="FF0000"/>
                </a:solidFill>
                <a:latin typeface="Arial" charset="0"/>
              </a:rPr>
              <a:t>dB/Km</a:t>
            </a:r>
          </a:p>
        </p:txBody>
      </p:sp>
      <p:sp>
        <p:nvSpPr>
          <p:cNvPr id="499748" name="Line 36"/>
          <p:cNvSpPr>
            <a:spLocks noChangeShapeType="1"/>
          </p:cNvSpPr>
          <p:nvPr/>
        </p:nvSpPr>
        <p:spPr bwMode="auto">
          <a:xfrm>
            <a:off x="6480882" y="3702740"/>
            <a:ext cx="0" cy="971550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9749" name="Text Box 37"/>
          <p:cNvSpPr txBox="1">
            <a:spLocks noChangeArrowheads="1"/>
          </p:cNvSpPr>
          <p:nvPr/>
        </p:nvSpPr>
        <p:spPr bwMode="auto">
          <a:xfrm>
            <a:off x="6539818" y="4156655"/>
            <a:ext cx="11285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800">
                <a:solidFill>
                  <a:srgbClr val="0000FF"/>
                </a:solidFill>
                <a:latin typeface="Arial" charset="0"/>
              </a:rPr>
              <a:t>0.3 </a:t>
            </a:r>
            <a:r>
              <a:rPr lang="pt-PT" sz="1800" smtClean="0">
                <a:solidFill>
                  <a:srgbClr val="0000FF"/>
                </a:solidFill>
                <a:latin typeface="Arial" charset="0"/>
              </a:rPr>
              <a:t>dB/Km</a:t>
            </a:r>
          </a:p>
          <a:p>
            <a:r>
              <a:rPr lang="pt-PT" sz="1800">
                <a:solidFill>
                  <a:srgbClr val="FF0000"/>
                </a:solidFill>
                <a:latin typeface="Arial" charset="0"/>
              </a:rPr>
              <a:t>0.5 </a:t>
            </a:r>
            <a:r>
              <a:rPr lang="pt-PT" sz="1800" smtClean="0">
                <a:solidFill>
                  <a:srgbClr val="FF0000"/>
                </a:solidFill>
                <a:latin typeface="Arial" charset="0"/>
              </a:rPr>
              <a:t>dB/Km</a:t>
            </a:r>
            <a:endParaRPr lang="pt-PT" sz="18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499750" name="Line 38"/>
          <p:cNvSpPr>
            <a:spLocks noChangeShapeType="1"/>
          </p:cNvSpPr>
          <p:nvPr/>
        </p:nvSpPr>
        <p:spPr bwMode="auto">
          <a:xfrm>
            <a:off x="7380994" y="3702740"/>
            <a:ext cx="0" cy="1476375"/>
          </a:xfrm>
          <a:prstGeom prst="line">
            <a:avLst/>
          </a:prstGeom>
          <a:noFill/>
          <a:ln w="19050" cap="rnd">
            <a:solidFill>
              <a:schemeClr val="accent2"/>
            </a:solidFill>
            <a:prstDash val="sysDot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9751" name="Text Box 39"/>
          <p:cNvSpPr txBox="1">
            <a:spLocks noChangeArrowheads="1"/>
          </p:cNvSpPr>
          <p:nvPr/>
        </p:nvSpPr>
        <p:spPr bwMode="auto">
          <a:xfrm>
            <a:off x="7441518" y="4854669"/>
            <a:ext cx="112851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800">
                <a:solidFill>
                  <a:srgbClr val="0000FF"/>
                </a:solidFill>
                <a:latin typeface="Arial" charset="0"/>
              </a:rPr>
              <a:t>0.2 </a:t>
            </a:r>
            <a:r>
              <a:rPr lang="pt-PT" sz="1800" smtClean="0">
                <a:solidFill>
                  <a:srgbClr val="0000FF"/>
                </a:solidFill>
                <a:latin typeface="Arial" charset="0"/>
              </a:rPr>
              <a:t>dB/Km</a:t>
            </a:r>
          </a:p>
          <a:p>
            <a:pPr algn="l"/>
            <a:r>
              <a:rPr lang="pt-PT" sz="1800" smtClean="0">
                <a:solidFill>
                  <a:srgbClr val="FF0000"/>
                </a:solidFill>
                <a:latin typeface="Arial" charset="0"/>
              </a:rPr>
              <a:t>0.5 dB/Km</a:t>
            </a:r>
            <a:endParaRPr lang="pt-PT" sz="18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77425" y="4280899"/>
            <a:ext cx="3502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smtClean="0">
                <a:solidFill>
                  <a:srgbClr val="FF0000"/>
                </a:solidFill>
              </a:rPr>
              <a:t>Atenuações</a:t>
            </a:r>
          </a:p>
          <a:p>
            <a:pPr algn="ctr"/>
            <a:r>
              <a:rPr lang="pt-PT" dirty="0" smtClean="0">
                <a:solidFill>
                  <a:srgbClr val="0000FF"/>
                </a:solidFill>
              </a:rPr>
              <a:t>Típicas</a:t>
            </a:r>
            <a:r>
              <a:rPr lang="pt-PT" dirty="0" smtClean="0">
                <a:solidFill>
                  <a:srgbClr val="FF0000"/>
                </a:solidFill>
              </a:rPr>
              <a:t>/ Máximas</a:t>
            </a:r>
          </a:p>
          <a:p>
            <a:pPr algn="ctr"/>
            <a:r>
              <a:rPr lang="pt-PT" dirty="0" smtClean="0">
                <a:solidFill>
                  <a:srgbClr val="FF0000"/>
                </a:solidFill>
              </a:rPr>
              <a:t>(Norma EIA/TIA568)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662184" y="5589240"/>
            <a:ext cx="8416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Atenuações Máximas nas fusões </a:t>
            </a:r>
            <a:r>
              <a:rPr lang="pt-PT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0.1 dB</a:t>
            </a:r>
            <a:r>
              <a:rPr lang="pt-PT" smtClean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e nos conectores </a:t>
            </a:r>
            <a:r>
              <a:rPr lang="pt-PT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0.75 dB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smtClean="0">
                <a:solidFill>
                  <a:srgbClr val="0000FF"/>
                </a:solidFill>
                <a:latin typeface="Verdana" pitchFamily="34" charset="0"/>
              </a:rPr>
              <a:t>Cálculo da Atenuação de uma ligação</a:t>
            </a:r>
            <a:endParaRPr lang="pt-PT" sz="2600">
              <a:solidFill>
                <a:srgbClr val="0000FF"/>
              </a:solidFill>
              <a:latin typeface="Verdan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231537" y="5517232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mtClean="0">
                <a:solidFill>
                  <a:srgbClr val="FF0000"/>
                </a:solidFill>
              </a:rPr>
              <a:t>(Norma EIA/TIA568B)</a:t>
            </a:r>
            <a:endParaRPr lang="pt-PT">
              <a:solidFill>
                <a:srgbClr val="FF0000"/>
              </a:solidFill>
            </a:endParaRPr>
          </a:p>
        </p:txBody>
      </p:sp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92" y="1982947"/>
            <a:ext cx="1044116" cy="100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675121" y="1552726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000" err="1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ESTSetúbal</a:t>
            </a:r>
            <a:endParaRPr lang="pt-PT" sz="200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98692" name="Picture 4" descr="http://www.mun-setubal.pt/temps/conteudos/original_04_18_12_25_ips_sede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386" y="2111660"/>
            <a:ext cx="1152128" cy="862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7867269" y="1711550"/>
            <a:ext cx="137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00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IPS Setúbal</a:t>
            </a:r>
            <a:endParaRPr lang="pt-PT" sz="200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4" name="Group 69"/>
          <p:cNvGrpSpPr>
            <a:grpSpLocks/>
          </p:cNvGrpSpPr>
          <p:nvPr/>
        </p:nvGrpSpPr>
        <p:grpSpPr bwMode="auto">
          <a:xfrm>
            <a:off x="902967" y="3213348"/>
            <a:ext cx="941387" cy="685800"/>
            <a:chOff x="603" y="1049"/>
            <a:chExt cx="593" cy="432"/>
          </a:xfrm>
        </p:grpSpPr>
        <p:pic>
          <p:nvPicPr>
            <p:cNvPr id="25" name="Picture 5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" y="1049"/>
              <a:ext cx="593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 Box 52"/>
            <p:cNvSpPr txBox="1">
              <a:spLocks noChangeArrowheads="1"/>
            </p:cNvSpPr>
            <p:nvPr/>
          </p:nvSpPr>
          <p:spPr bwMode="auto">
            <a:xfrm>
              <a:off x="739" y="1280"/>
              <a:ext cx="29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PT" sz="1600" b="1">
                <a:latin typeface="Calibri" pitchFamily="34" charset="0"/>
              </a:endParaRPr>
            </a:p>
          </p:txBody>
        </p:sp>
      </p:grpSp>
      <p:grpSp>
        <p:nvGrpSpPr>
          <p:cNvPr id="27" name="Group 69"/>
          <p:cNvGrpSpPr>
            <a:grpSpLocks/>
          </p:cNvGrpSpPr>
          <p:nvPr/>
        </p:nvGrpSpPr>
        <p:grpSpPr bwMode="auto">
          <a:xfrm>
            <a:off x="8082756" y="3213348"/>
            <a:ext cx="941387" cy="685800"/>
            <a:chOff x="603" y="1049"/>
            <a:chExt cx="593" cy="432"/>
          </a:xfrm>
        </p:grpSpPr>
        <p:pic>
          <p:nvPicPr>
            <p:cNvPr id="28" name="Picture 5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" y="1049"/>
              <a:ext cx="593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 Box 52"/>
            <p:cNvSpPr txBox="1">
              <a:spLocks noChangeArrowheads="1"/>
            </p:cNvSpPr>
            <p:nvPr/>
          </p:nvSpPr>
          <p:spPr bwMode="auto">
            <a:xfrm>
              <a:off x="739" y="1280"/>
              <a:ext cx="29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pt-PT" sz="1600" b="1">
                <a:latin typeface="Calibri" pitchFamily="34" charset="0"/>
              </a:endParaRPr>
            </a:p>
          </p:txBody>
        </p:sp>
      </p:grpSp>
      <p:sp>
        <p:nvSpPr>
          <p:cNvPr id="3" name="Rectângulo 2"/>
          <p:cNvSpPr/>
          <p:nvPr/>
        </p:nvSpPr>
        <p:spPr bwMode="auto">
          <a:xfrm>
            <a:off x="1622580" y="3702298"/>
            <a:ext cx="252028" cy="1968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sp>
        <p:nvSpPr>
          <p:cNvPr id="31" name="Rectângulo 30"/>
          <p:cNvSpPr/>
          <p:nvPr/>
        </p:nvSpPr>
        <p:spPr bwMode="auto">
          <a:xfrm>
            <a:off x="7977386" y="3702298"/>
            <a:ext cx="252028" cy="1968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sp>
        <p:nvSpPr>
          <p:cNvPr id="32" name="Rectângulo 31"/>
          <p:cNvSpPr/>
          <p:nvPr/>
        </p:nvSpPr>
        <p:spPr bwMode="auto">
          <a:xfrm>
            <a:off x="2180692" y="3702298"/>
            <a:ext cx="252028" cy="1968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sp>
        <p:nvSpPr>
          <p:cNvPr id="33" name="Rectângulo 32"/>
          <p:cNvSpPr/>
          <p:nvPr/>
        </p:nvSpPr>
        <p:spPr bwMode="auto">
          <a:xfrm>
            <a:off x="7437276" y="3702298"/>
            <a:ext cx="252028" cy="1968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sp>
        <p:nvSpPr>
          <p:cNvPr id="34" name="Rectângulo 33"/>
          <p:cNvSpPr/>
          <p:nvPr/>
        </p:nvSpPr>
        <p:spPr bwMode="auto">
          <a:xfrm>
            <a:off x="3872880" y="2111660"/>
            <a:ext cx="252028" cy="196850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4433179" y="1992311"/>
            <a:ext cx="1039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000" smtClean="0">
                <a:latin typeface="Calibri" pitchFamily="34" charset="0"/>
                <a:cs typeface="Calibri" pitchFamily="34" charset="0"/>
              </a:rPr>
              <a:t>Conetor</a:t>
            </a:r>
            <a:endParaRPr lang="pt-PT" sz="200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5" name="Conexão recta 4"/>
          <p:cNvCxnSpPr>
            <a:stCxn id="3" idx="3"/>
            <a:endCxn id="32" idx="1"/>
          </p:cNvCxnSpPr>
          <p:nvPr/>
        </p:nvCxnSpPr>
        <p:spPr bwMode="auto">
          <a:xfrm>
            <a:off x="1874608" y="3800723"/>
            <a:ext cx="306084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xão recta 8"/>
          <p:cNvCxnSpPr>
            <a:stCxn id="32" idx="3"/>
            <a:endCxn id="33" idx="1"/>
          </p:cNvCxnSpPr>
          <p:nvPr/>
        </p:nvCxnSpPr>
        <p:spPr bwMode="auto">
          <a:xfrm>
            <a:off x="2432720" y="3800723"/>
            <a:ext cx="5004556" cy="0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Conexão recta 41"/>
          <p:cNvCxnSpPr/>
          <p:nvPr/>
        </p:nvCxnSpPr>
        <p:spPr bwMode="auto">
          <a:xfrm>
            <a:off x="7671252" y="3800723"/>
            <a:ext cx="306084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xão recta 44"/>
          <p:cNvCxnSpPr/>
          <p:nvPr/>
        </p:nvCxnSpPr>
        <p:spPr bwMode="auto">
          <a:xfrm flipV="1">
            <a:off x="2297553" y="3213348"/>
            <a:ext cx="9153" cy="366713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xão recta 46"/>
          <p:cNvCxnSpPr/>
          <p:nvPr/>
        </p:nvCxnSpPr>
        <p:spPr bwMode="auto">
          <a:xfrm flipV="1">
            <a:off x="7554137" y="3213348"/>
            <a:ext cx="9153" cy="366713"/>
          </a:xfrm>
          <a:prstGeom prst="line">
            <a:avLst/>
          </a:prstGeom>
          <a:ln w="19050">
            <a:prstDash val="sysDot"/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xão recta unidireccional 13"/>
          <p:cNvCxnSpPr/>
          <p:nvPr/>
        </p:nvCxnSpPr>
        <p:spPr bwMode="auto">
          <a:xfrm>
            <a:off x="2297553" y="3396704"/>
            <a:ext cx="5256584" cy="0"/>
          </a:xfrm>
          <a:prstGeom prst="straightConnector1">
            <a:avLst/>
          </a:prstGeom>
          <a:noFill/>
          <a:ln w="19050" cap="flat" cmpd="sng" algn="ctr">
            <a:solidFill>
              <a:schemeClr val="bg2"/>
            </a:solidFill>
            <a:prstDash val="solid"/>
            <a:round/>
            <a:headEnd type="arrow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ixaDeTexto 49"/>
          <p:cNvSpPr txBox="1"/>
          <p:nvPr/>
        </p:nvSpPr>
        <p:spPr>
          <a:xfrm>
            <a:off x="4517305" y="3045149"/>
            <a:ext cx="55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400" smtClean="0">
                <a:latin typeface="Calibri" pitchFamily="34" charset="0"/>
                <a:cs typeface="Calibri" pitchFamily="34" charset="0"/>
              </a:rPr>
              <a:t>8 Km</a:t>
            </a:r>
            <a:endParaRPr lang="pt-PT" sz="140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566957" y="3746717"/>
            <a:ext cx="108012" cy="108012"/>
          </a:xfrm>
          <a:prstGeom prst="ellipse">
            <a:avLst/>
          </a:pr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7185248" y="3746717"/>
            <a:ext cx="108012" cy="108012"/>
          </a:xfrm>
          <a:prstGeom prst="ellipse">
            <a:avLst/>
          </a:pr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3944888" y="2543038"/>
            <a:ext cx="108012" cy="108012"/>
          </a:xfrm>
          <a:prstGeom prst="ellipse">
            <a:avLst/>
          </a:pr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4549687" y="2396989"/>
            <a:ext cx="806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000" smtClean="0">
                <a:latin typeface="Calibri" pitchFamily="34" charset="0"/>
                <a:cs typeface="Calibri" pitchFamily="34" charset="0"/>
              </a:rPr>
              <a:t>Fusão</a:t>
            </a:r>
            <a:endParaRPr lang="pt-PT" sz="2000"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/>
              <p:cNvSpPr txBox="1"/>
              <p:nvPr/>
            </p:nvSpPr>
            <p:spPr>
              <a:xfrm>
                <a:off x="452500" y="4217022"/>
                <a:ext cx="89876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t-PT" sz="2000" b="1" i="1" smtClean="0">
                        <a:latin typeface="Cambria Math"/>
                      </a:rPr>
                      <m:t>𝑨𝒕𝒕</m:t>
                    </m:r>
                    <m:r>
                      <a:rPr lang="pt-PT" sz="2000" b="1" i="1" smtClean="0">
                        <a:latin typeface="Cambria Math"/>
                      </a:rPr>
                      <m:t>=</m:t>
                    </m:r>
                    <m:r>
                      <a:rPr lang="pt-PT" sz="2000" b="1" i="1" smtClean="0">
                        <a:latin typeface="Cambria Math"/>
                      </a:rPr>
                      <m:t>𝟒</m:t>
                    </m:r>
                    <m:r>
                      <a:rPr lang="pt-PT" sz="2000" b="1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pt-PT" sz="2000" b="1" i="1" smtClean="0">
                        <a:latin typeface="Cambria Math"/>
                        <a:ea typeface="Cambria Math"/>
                      </a:rPr>
                      <m:t>𝑨𝒕</m:t>
                    </m:r>
                    <m:sSub>
                      <m:sSubPr>
                        <m:ctrlPr>
                          <a:rPr lang="pt-PT" sz="20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PT" sz="2000" b="1" i="1" smtClean="0">
                            <a:latin typeface="Cambria Math"/>
                            <a:ea typeface="Cambria Math"/>
                          </a:rPr>
                          <m:t>𝒕</m:t>
                        </m:r>
                      </m:e>
                      <m:sub>
                        <m:r>
                          <a:rPr lang="pt-PT" sz="2000" b="1" i="1" smtClean="0">
                            <a:latin typeface="Cambria Math"/>
                            <a:ea typeface="Cambria Math"/>
                          </a:rPr>
                          <m:t>𝑪𝒐𝒏𝒆𝒄𝒕𝒐𝒓𝒆𝒔</m:t>
                        </m:r>
                      </m:sub>
                    </m:sSub>
                    <m:r>
                      <a:rPr lang="pt-PT" sz="2000" b="1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pt-PT" sz="2000" b="1" i="1" smtClean="0">
                        <a:latin typeface="Cambria Math"/>
                        <a:ea typeface="Cambria Math"/>
                      </a:rPr>
                      <m:t>𝟐</m:t>
                    </m:r>
                    <m:r>
                      <a:rPr lang="pt-PT" sz="2000" b="1" i="1" smtClean="0">
                        <a:latin typeface="Cambria Math"/>
                        <a:ea typeface="Cambria Math"/>
                      </a:rPr>
                      <m:t>×</m:t>
                    </m:r>
                    <m:sSub>
                      <m:sSubPr>
                        <m:ctrlPr>
                          <a:rPr lang="pt-PT" sz="2000" b="1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PT" sz="2000" b="1" i="1" smtClean="0">
                            <a:latin typeface="Cambria Math"/>
                            <a:ea typeface="Cambria Math"/>
                          </a:rPr>
                          <m:t>𝑨𝒕𝒕</m:t>
                        </m:r>
                      </m:e>
                      <m:sub>
                        <m:r>
                          <a:rPr lang="pt-PT" sz="2000" b="1" i="1" smtClean="0">
                            <a:latin typeface="Cambria Math"/>
                            <a:ea typeface="Cambria Math"/>
                          </a:rPr>
                          <m:t>𝑭𝒖𝒔</m:t>
                        </m:r>
                        <m:r>
                          <a:rPr lang="pt-PT" sz="2000" b="1" i="1" smtClean="0">
                            <a:latin typeface="Cambria Math"/>
                            <a:ea typeface="Cambria Math"/>
                          </a:rPr>
                          <m:t>õ</m:t>
                        </m:r>
                        <m:r>
                          <a:rPr lang="pt-PT" sz="2000" b="1" i="1" smtClean="0">
                            <a:latin typeface="Cambria Math"/>
                            <a:ea typeface="Cambria Math"/>
                          </a:rPr>
                          <m:t>𝒆𝒔</m:t>
                        </m:r>
                      </m:sub>
                    </m:sSub>
                  </m:oMath>
                </a14:m>
                <a:r>
                  <a:rPr lang="pt-PT" sz="200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/>
                            <a:ea typeface="Cambria Math"/>
                          </a:rPr>
                          <m:t>𝑨𝒕𝒕</m:t>
                        </m:r>
                      </m:e>
                      <m:sub>
                        <m:r>
                          <a:rPr lang="pt-PT" sz="2000" b="1" i="1" smtClean="0">
                            <a:latin typeface="Cambria Math"/>
                            <a:ea typeface="Cambria Math"/>
                          </a:rPr>
                          <m:t>𝑪𝒂𝒃𝒐</m:t>
                        </m:r>
                      </m:sub>
                    </m:sSub>
                  </m:oMath>
                </a14:m>
                <a:r>
                  <a:rPr lang="pt-PT" sz="2000" smtClean="0"/>
                  <a:t> + Margem Segurança </a:t>
                </a:r>
                <a:endParaRPr lang="pt-PT" sz="2000"/>
              </a:p>
            </p:txBody>
          </p:sp>
        </mc:Choice>
        <mc:Fallback xmlns="">
          <p:sp>
            <p:nvSpPr>
              <p:cNvPr id="55" name="CaixaDeTexto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00" y="4217022"/>
                <a:ext cx="8987652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6154" b="-2923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/>
              <p:cNvSpPr txBox="1"/>
              <p:nvPr/>
            </p:nvSpPr>
            <p:spPr>
              <a:xfrm>
                <a:off x="429844" y="4829090"/>
                <a:ext cx="81235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t-PT" sz="2000" b="1" i="1" smtClean="0">
                        <a:latin typeface="Cambria Math" pitchFamily="18" charset="0"/>
                        <a:ea typeface="Cambria Math" pitchFamily="18" charset="0"/>
                      </a:rPr>
                      <m:t>𝑨𝒕𝒕</m:t>
                    </m:r>
                    <m:r>
                      <a:rPr lang="pt-PT" sz="2000" b="1" i="1" smtClean="0">
                        <a:latin typeface="Cambria Math" pitchFamily="18" charset="0"/>
                        <a:ea typeface="Cambria Math" pitchFamily="18" charset="0"/>
                      </a:rPr>
                      <m:t>=</m:t>
                    </m:r>
                    <m:r>
                      <a:rPr lang="pt-PT" sz="2000" b="1" i="1" smtClean="0">
                        <a:latin typeface="Cambria Math" pitchFamily="18" charset="0"/>
                        <a:ea typeface="Cambria Math" pitchFamily="18" charset="0"/>
                      </a:rPr>
                      <m:t>𝟒</m:t>
                    </m:r>
                    <m:r>
                      <a:rPr lang="pt-PT" sz="2000" b="1" i="1" smtClean="0">
                        <a:latin typeface="Cambria Math" pitchFamily="18" charset="0"/>
                        <a:ea typeface="Cambria Math" pitchFamily="18" charset="0"/>
                      </a:rPr>
                      <m:t>×</m:t>
                    </m:r>
                    <m:r>
                      <a:rPr lang="pt-PT" sz="2000" b="1" i="1" smtClean="0">
                        <a:solidFill>
                          <a:schemeClr val="accent2"/>
                        </a:solidFill>
                        <a:latin typeface="Cambria Math" pitchFamily="18" charset="0"/>
                        <a:ea typeface="Cambria Math" pitchFamily="18" charset="0"/>
                      </a:rPr>
                      <m:t>𝟎</m:t>
                    </m:r>
                    <m:r>
                      <a:rPr lang="pt-PT" sz="2000" b="1" i="1" smtClean="0">
                        <a:solidFill>
                          <a:schemeClr val="accent2"/>
                        </a:solidFill>
                        <a:latin typeface="Cambria Math" pitchFamily="18" charset="0"/>
                        <a:ea typeface="Cambria Math" pitchFamily="18" charset="0"/>
                      </a:rPr>
                      <m:t>.</m:t>
                    </m:r>
                    <m:r>
                      <a:rPr lang="pt-PT" sz="2000" b="1" i="1" smtClean="0">
                        <a:solidFill>
                          <a:schemeClr val="accent2"/>
                        </a:solidFill>
                        <a:latin typeface="Cambria Math" pitchFamily="18" charset="0"/>
                        <a:ea typeface="Cambria Math" pitchFamily="18" charset="0"/>
                      </a:rPr>
                      <m:t>𝟕𝟓</m:t>
                    </m:r>
                    <m:r>
                      <a:rPr lang="pt-PT" sz="2000" b="1" i="1" smtClean="0">
                        <a:latin typeface="Cambria Math" pitchFamily="18" charset="0"/>
                        <a:ea typeface="Cambria Math" pitchFamily="18" charset="0"/>
                      </a:rPr>
                      <m:t>+</m:t>
                    </m:r>
                    <m:r>
                      <a:rPr lang="pt-PT" sz="2000" b="1" i="1" smtClean="0">
                        <a:latin typeface="Cambria Math" pitchFamily="18" charset="0"/>
                        <a:ea typeface="Cambria Math" pitchFamily="18" charset="0"/>
                      </a:rPr>
                      <m:t>𝟐</m:t>
                    </m:r>
                    <m:r>
                      <a:rPr lang="pt-PT" sz="2000" b="1" i="1" smtClean="0">
                        <a:latin typeface="Cambria Math" pitchFamily="18" charset="0"/>
                        <a:ea typeface="Cambria Math" pitchFamily="18" charset="0"/>
                      </a:rPr>
                      <m:t>×</m:t>
                    </m:r>
                  </m:oMath>
                </a14:m>
                <a:r>
                  <a:rPr lang="pt-PT" sz="2000" smtClean="0">
                    <a:latin typeface="Cambria Math" pitchFamily="18" charset="0"/>
                    <a:ea typeface="Cambria Math" pitchFamily="18" charset="0"/>
                  </a:rPr>
                  <a:t> </a:t>
                </a:r>
                <a:r>
                  <a:rPr lang="pt-PT" sz="2000" smtClean="0">
                    <a:solidFill>
                      <a:schemeClr val="accent2"/>
                    </a:solidFill>
                    <a:latin typeface="Cambria Math" pitchFamily="18" charset="0"/>
                    <a:ea typeface="Cambria Math" pitchFamily="18" charset="0"/>
                  </a:rPr>
                  <a:t>0.1</a:t>
                </a:r>
                <a:r>
                  <a:rPr lang="pt-PT" sz="2000" smtClean="0">
                    <a:latin typeface="Cambria Math" pitchFamily="18" charset="0"/>
                    <a:ea typeface="Cambria Math" pitchFamily="18" charset="0"/>
                  </a:rPr>
                  <a:t> + </a:t>
                </a:r>
                <a:r>
                  <a:rPr lang="pt-PT" sz="2000" smtClean="0">
                    <a:solidFill>
                      <a:schemeClr val="accent2"/>
                    </a:solidFill>
                    <a:latin typeface="Cambria Math" pitchFamily="18" charset="0"/>
                    <a:ea typeface="Cambria Math" pitchFamily="18" charset="0"/>
                  </a:rPr>
                  <a:t>0,5</a:t>
                </a:r>
                <a:r>
                  <a:rPr lang="pt-PT" sz="2000">
                    <a:latin typeface="Cambria Math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PT" sz="2000" i="1">
                        <a:latin typeface="Cambria Math" pitchFamily="18" charset="0"/>
                        <a:ea typeface="Cambria Math" pitchFamily="18" charset="0"/>
                      </a:rPr>
                      <m:t>×</m:t>
                    </m:r>
                  </m:oMath>
                </a14:m>
                <a:r>
                  <a:rPr lang="pt-PT" sz="2000" smtClean="0">
                    <a:latin typeface="Cambria Math" pitchFamily="18" charset="0"/>
                    <a:ea typeface="Cambria Math" pitchFamily="18" charset="0"/>
                  </a:rPr>
                  <a:t> 8 + </a:t>
                </a:r>
                <a:r>
                  <a:rPr lang="pt-PT" sz="2000" smtClean="0">
                    <a:solidFill>
                      <a:schemeClr val="accent2"/>
                    </a:solidFill>
                    <a:latin typeface="Cambria Math" pitchFamily="18" charset="0"/>
                    <a:ea typeface="Cambria Math" pitchFamily="18" charset="0"/>
                  </a:rPr>
                  <a:t>3</a:t>
                </a:r>
                <a:r>
                  <a:rPr lang="pt-PT" sz="2000" smtClean="0">
                    <a:latin typeface="Cambria Math" pitchFamily="18" charset="0"/>
                    <a:ea typeface="Cambria Math" pitchFamily="18" charset="0"/>
                  </a:rPr>
                  <a:t> = 10.2 dB </a:t>
                </a:r>
                <a:endParaRPr lang="pt-PT" sz="200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6" name="CaixaDeTexto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4" y="4829090"/>
                <a:ext cx="8123556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16271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94" name="Rectangle 54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>
                <a:solidFill>
                  <a:srgbClr val="0000FF"/>
                </a:solidFill>
                <a:latin typeface="Verdana" pitchFamily="34" charset="0"/>
              </a:rPr>
              <a:t>Distâncias máximas das Fibras Ópticas</a:t>
            </a:r>
          </a:p>
        </p:txBody>
      </p:sp>
      <p:sp>
        <p:nvSpPr>
          <p:cNvPr id="496703" name="AutoShape 63"/>
          <p:cNvSpPr>
            <a:spLocks noChangeArrowheads="1"/>
          </p:cNvSpPr>
          <p:nvPr/>
        </p:nvSpPr>
        <p:spPr bwMode="auto">
          <a:xfrm>
            <a:off x="783370" y="1808820"/>
            <a:ext cx="395288" cy="265112"/>
          </a:xfrm>
          <a:prstGeom prst="homePlate">
            <a:avLst>
              <a:gd name="adj" fmla="val 37276"/>
            </a:avLst>
          </a:prstGeom>
          <a:solidFill>
            <a:srgbClr val="0000FF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96704" name="AutoShape 64"/>
          <p:cNvSpPr>
            <a:spLocks noChangeArrowheads="1"/>
          </p:cNvSpPr>
          <p:nvPr/>
        </p:nvSpPr>
        <p:spPr bwMode="auto">
          <a:xfrm>
            <a:off x="2901020" y="3177667"/>
            <a:ext cx="431800" cy="287337"/>
          </a:xfrm>
          <a:prstGeom prst="homePlate">
            <a:avLst>
              <a:gd name="adj" fmla="val 37569"/>
            </a:avLst>
          </a:prstGeom>
          <a:solidFill>
            <a:srgbClr val="0000FF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96770" name="Text Box 130"/>
          <p:cNvSpPr txBox="1">
            <a:spLocks noChangeArrowheads="1"/>
          </p:cNvSpPr>
          <p:nvPr/>
        </p:nvSpPr>
        <p:spPr bwMode="auto">
          <a:xfrm>
            <a:off x="776288" y="4689475"/>
            <a:ext cx="35242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PT" sz="1200">
                <a:latin typeface="Arial" charset="0"/>
              </a:rPr>
              <a:t>Cisco 1000BASE-SX SFP Transceiver Module</a:t>
            </a:r>
          </a:p>
          <a:p>
            <a:pPr>
              <a:lnSpc>
                <a:spcPct val="80000"/>
              </a:lnSpc>
            </a:pPr>
            <a:endParaRPr lang="pt-PT" sz="1200">
              <a:latin typeface="Arial" charset="0"/>
            </a:endParaRPr>
          </a:p>
        </p:txBody>
      </p:sp>
      <p:pic>
        <p:nvPicPr>
          <p:cNvPr id="496771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4940300"/>
            <a:ext cx="13335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6772" name="Text Box 132"/>
          <p:cNvSpPr txBox="1">
            <a:spLocks noChangeArrowheads="1"/>
          </p:cNvSpPr>
          <p:nvPr/>
        </p:nvSpPr>
        <p:spPr bwMode="auto">
          <a:xfrm>
            <a:off x="2854936" y="5330825"/>
            <a:ext cx="9217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mtClean="0"/>
              <a:t>130 </a:t>
            </a:r>
            <a:r>
              <a:rPr lang="pt-PT"/>
              <a:t>€</a:t>
            </a:r>
          </a:p>
        </p:txBody>
      </p:sp>
      <p:sp>
        <p:nvSpPr>
          <p:cNvPr id="496773" name="Text Box 133"/>
          <p:cNvSpPr txBox="1">
            <a:spLocks noChangeArrowheads="1"/>
          </p:cNvSpPr>
          <p:nvPr/>
        </p:nvSpPr>
        <p:spPr bwMode="auto">
          <a:xfrm>
            <a:off x="4989513" y="4724400"/>
            <a:ext cx="417353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pt-PT" sz="1200">
                <a:latin typeface="Arial" charset="0"/>
              </a:rPr>
              <a:t>Cisco 1000BASE-LX SFP Transceiver Module</a:t>
            </a:r>
          </a:p>
          <a:p>
            <a:pPr>
              <a:lnSpc>
                <a:spcPct val="80000"/>
              </a:lnSpc>
            </a:pPr>
            <a:endParaRPr lang="pt-PT" sz="1200">
              <a:latin typeface="Arial" charset="0"/>
            </a:endParaRPr>
          </a:p>
        </p:txBody>
      </p:sp>
      <p:pic>
        <p:nvPicPr>
          <p:cNvPr id="496774" name="Picture 1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4940300"/>
            <a:ext cx="10763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6775" name="Text Box 135"/>
          <p:cNvSpPr txBox="1">
            <a:spLocks noChangeArrowheads="1"/>
          </p:cNvSpPr>
          <p:nvPr/>
        </p:nvSpPr>
        <p:spPr bwMode="auto">
          <a:xfrm>
            <a:off x="7291388" y="5300663"/>
            <a:ext cx="91281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/>
              <a:t>300 €</a:t>
            </a:r>
          </a:p>
        </p:txBody>
      </p:sp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659541"/>
            <a:ext cx="4070697" cy="175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86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14" y="1268760"/>
            <a:ext cx="7554018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Line 2"/>
          <p:cNvSpPr>
            <a:spLocks noChangeShapeType="1"/>
          </p:cNvSpPr>
          <p:nvPr/>
        </p:nvSpPr>
        <p:spPr bwMode="auto">
          <a:xfrm>
            <a:off x="776288" y="2241550"/>
            <a:ext cx="5868987" cy="0"/>
          </a:xfrm>
          <a:prstGeom prst="line">
            <a:avLst/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35" name="Line 3"/>
          <p:cNvSpPr>
            <a:spLocks noChangeShapeType="1"/>
          </p:cNvSpPr>
          <p:nvPr/>
        </p:nvSpPr>
        <p:spPr bwMode="auto">
          <a:xfrm>
            <a:off x="812800" y="3243263"/>
            <a:ext cx="5867400" cy="41275"/>
          </a:xfrm>
          <a:prstGeom prst="line">
            <a:avLst/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grpSp>
        <p:nvGrpSpPr>
          <p:cNvPr id="402438" name="Group 6"/>
          <p:cNvGrpSpPr>
            <a:grpSpLocks/>
          </p:cNvGrpSpPr>
          <p:nvPr/>
        </p:nvGrpSpPr>
        <p:grpSpPr bwMode="auto">
          <a:xfrm>
            <a:off x="4846638" y="1990725"/>
            <a:ext cx="501650" cy="503238"/>
            <a:chOff x="2372" y="1480"/>
            <a:chExt cx="317" cy="317"/>
          </a:xfrm>
        </p:grpSpPr>
        <p:sp>
          <p:nvSpPr>
            <p:cNvPr id="402439" name="Oval 7"/>
            <p:cNvSpPr>
              <a:spLocks noChangeArrowheads="1"/>
            </p:cNvSpPr>
            <p:nvPr/>
          </p:nvSpPr>
          <p:spPr bwMode="auto">
            <a:xfrm>
              <a:off x="2372" y="1480"/>
              <a:ext cx="317" cy="31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pt-PT"/>
            </a:p>
          </p:txBody>
        </p:sp>
        <p:sp>
          <p:nvSpPr>
            <p:cNvPr id="402440" name="Text Box 8"/>
            <p:cNvSpPr txBox="1">
              <a:spLocks noChangeArrowheads="1"/>
            </p:cNvSpPr>
            <p:nvPr/>
          </p:nvSpPr>
          <p:spPr bwMode="auto">
            <a:xfrm>
              <a:off x="2419" y="1548"/>
              <a:ext cx="225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pt-PT" sz="1800">
                  <a:latin typeface="Calibri" pitchFamily="34" charset="0"/>
                </a:rPr>
                <a:t>MC</a:t>
              </a:r>
            </a:p>
          </p:txBody>
        </p:sp>
      </p:grpSp>
      <p:grpSp>
        <p:nvGrpSpPr>
          <p:cNvPr id="402441" name="Group 9"/>
          <p:cNvGrpSpPr>
            <a:grpSpLocks/>
          </p:cNvGrpSpPr>
          <p:nvPr/>
        </p:nvGrpSpPr>
        <p:grpSpPr bwMode="auto">
          <a:xfrm>
            <a:off x="3584575" y="3033713"/>
            <a:ext cx="503238" cy="503237"/>
            <a:chOff x="2372" y="1480"/>
            <a:chExt cx="317" cy="317"/>
          </a:xfrm>
        </p:grpSpPr>
        <p:sp>
          <p:nvSpPr>
            <p:cNvPr id="402442" name="Oval 10"/>
            <p:cNvSpPr>
              <a:spLocks noChangeArrowheads="1"/>
            </p:cNvSpPr>
            <p:nvPr/>
          </p:nvSpPr>
          <p:spPr bwMode="auto">
            <a:xfrm>
              <a:off x="2372" y="1480"/>
              <a:ext cx="317" cy="31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pt-PT"/>
            </a:p>
          </p:txBody>
        </p:sp>
        <p:sp>
          <p:nvSpPr>
            <p:cNvPr id="402443" name="Text Box 11"/>
            <p:cNvSpPr txBox="1">
              <a:spLocks noChangeArrowheads="1"/>
            </p:cNvSpPr>
            <p:nvPr/>
          </p:nvSpPr>
          <p:spPr bwMode="auto">
            <a:xfrm>
              <a:off x="2419" y="1548"/>
              <a:ext cx="225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pt-PT" sz="1800">
                  <a:latin typeface="Calibri" pitchFamily="34" charset="0"/>
                </a:rPr>
                <a:t>IC</a:t>
              </a:r>
            </a:p>
          </p:txBody>
        </p:sp>
      </p:grpSp>
      <p:pic>
        <p:nvPicPr>
          <p:cNvPr id="40244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5" y="5049838"/>
            <a:ext cx="395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244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5" y="5049838"/>
            <a:ext cx="395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2446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5049838"/>
            <a:ext cx="427037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2447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5049838"/>
            <a:ext cx="395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2448" name="Line 16"/>
          <p:cNvSpPr>
            <a:spLocks noChangeShapeType="1"/>
          </p:cNvSpPr>
          <p:nvPr/>
        </p:nvSpPr>
        <p:spPr bwMode="auto">
          <a:xfrm>
            <a:off x="812800" y="4400550"/>
            <a:ext cx="6300788" cy="1588"/>
          </a:xfrm>
          <a:prstGeom prst="line">
            <a:avLst/>
          </a:prstGeom>
          <a:noFill/>
          <a:ln w="19050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grpSp>
        <p:nvGrpSpPr>
          <p:cNvPr id="402449" name="Group 17"/>
          <p:cNvGrpSpPr>
            <a:grpSpLocks/>
          </p:cNvGrpSpPr>
          <p:nvPr/>
        </p:nvGrpSpPr>
        <p:grpSpPr bwMode="auto">
          <a:xfrm>
            <a:off x="4087813" y="4149725"/>
            <a:ext cx="503237" cy="503238"/>
            <a:chOff x="2372" y="1480"/>
            <a:chExt cx="317" cy="317"/>
          </a:xfrm>
        </p:grpSpPr>
        <p:sp>
          <p:nvSpPr>
            <p:cNvPr id="402450" name="Oval 18"/>
            <p:cNvSpPr>
              <a:spLocks noChangeArrowheads="1"/>
            </p:cNvSpPr>
            <p:nvPr/>
          </p:nvSpPr>
          <p:spPr bwMode="auto">
            <a:xfrm>
              <a:off x="2372" y="1480"/>
              <a:ext cx="317" cy="31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pt-PT"/>
            </a:p>
          </p:txBody>
        </p:sp>
        <p:sp>
          <p:nvSpPr>
            <p:cNvPr id="402451" name="Text Box 19"/>
            <p:cNvSpPr txBox="1">
              <a:spLocks noChangeArrowheads="1"/>
            </p:cNvSpPr>
            <p:nvPr/>
          </p:nvSpPr>
          <p:spPr bwMode="auto">
            <a:xfrm>
              <a:off x="2419" y="1548"/>
              <a:ext cx="225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pt-PT" sz="1800">
                  <a:latin typeface="Calibri" pitchFamily="34" charset="0"/>
                </a:rPr>
                <a:t>HC</a:t>
              </a:r>
            </a:p>
          </p:txBody>
        </p:sp>
      </p:grpSp>
      <p:grpSp>
        <p:nvGrpSpPr>
          <p:cNvPr id="402452" name="Group 20"/>
          <p:cNvGrpSpPr>
            <a:grpSpLocks/>
          </p:cNvGrpSpPr>
          <p:nvPr/>
        </p:nvGrpSpPr>
        <p:grpSpPr bwMode="auto">
          <a:xfrm>
            <a:off x="3009900" y="4149725"/>
            <a:ext cx="501650" cy="503238"/>
            <a:chOff x="2372" y="1480"/>
            <a:chExt cx="317" cy="317"/>
          </a:xfrm>
        </p:grpSpPr>
        <p:sp>
          <p:nvSpPr>
            <p:cNvPr id="402453" name="Oval 21"/>
            <p:cNvSpPr>
              <a:spLocks noChangeArrowheads="1"/>
            </p:cNvSpPr>
            <p:nvPr/>
          </p:nvSpPr>
          <p:spPr bwMode="auto">
            <a:xfrm>
              <a:off x="2372" y="1480"/>
              <a:ext cx="317" cy="31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pt-PT"/>
            </a:p>
          </p:txBody>
        </p:sp>
        <p:sp>
          <p:nvSpPr>
            <p:cNvPr id="402454" name="Text Box 22"/>
            <p:cNvSpPr txBox="1">
              <a:spLocks noChangeArrowheads="1"/>
            </p:cNvSpPr>
            <p:nvPr/>
          </p:nvSpPr>
          <p:spPr bwMode="auto">
            <a:xfrm>
              <a:off x="2419" y="1548"/>
              <a:ext cx="225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pt-PT" sz="1800">
                  <a:latin typeface="Calibri" pitchFamily="34" charset="0"/>
                </a:rPr>
                <a:t>HC</a:t>
              </a:r>
            </a:p>
          </p:txBody>
        </p:sp>
      </p:grpSp>
      <p:sp>
        <p:nvSpPr>
          <p:cNvPr id="402455" name="Line 23"/>
          <p:cNvSpPr>
            <a:spLocks noChangeShapeType="1"/>
          </p:cNvSpPr>
          <p:nvPr/>
        </p:nvSpPr>
        <p:spPr bwMode="auto">
          <a:xfrm flipH="1">
            <a:off x="2936875" y="4618038"/>
            <a:ext cx="179388" cy="4683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56" name="Line 24"/>
          <p:cNvSpPr>
            <a:spLocks noChangeShapeType="1"/>
          </p:cNvSpPr>
          <p:nvPr/>
        </p:nvSpPr>
        <p:spPr bwMode="auto">
          <a:xfrm>
            <a:off x="3368675" y="4618038"/>
            <a:ext cx="144463" cy="4683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57" name="Line 25"/>
          <p:cNvSpPr>
            <a:spLocks noChangeShapeType="1"/>
          </p:cNvSpPr>
          <p:nvPr/>
        </p:nvSpPr>
        <p:spPr bwMode="auto">
          <a:xfrm flipH="1">
            <a:off x="4124325" y="4618038"/>
            <a:ext cx="71438" cy="5762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58" name="Line 26"/>
          <p:cNvSpPr>
            <a:spLocks noChangeShapeType="1"/>
          </p:cNvSpPr>
          <p:nvPr/>
        </p:nvSpPr>
        <p:spPr bwMode="auto">
          <a:xfrm>
            <a:off x="4484688" y="4618038"/>
            <a:ext cx="144462" cy="4683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59" name="Line 27"/>
          <p:cNvSpPr>
            <a:spLocks noChangeShapeType="1"/>
          </p:cNvSpPr>
          <p:nvPr/>
        </p:nvSpPr>
        <p:spPr bwMode="auto">
          <a:xfrm flipH="1">
            <a:off x="3298825" y="3465513"/>
            <a:ext cx="357188" cy="6842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60" name="Line 28"/>
          <p:cNvSpPr>
            <a:spLocks noChangeShapeType="1"/>
          </p:cNvSpPr>
          <p:nvPr/>
        </p:nvSpPr>
        <p:spPr bwMode="auto">
          <a:xfrm>
            <a:off x="3979863" y="3502025"/>
            <a:ext cx="325437" cy="6477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61" name="Text Box 29"/>
          <p:cNvSpPr txBox="1">
            <a:spLocks noChangeArrowheads="1"/>
          </p:cNvSpPr>
          <p:nvPr/>
        </p:nvSpPr>
        <p:spPr bwMode="auto">
          <a:xfrm>
            <a:off x="6753225" y="1989138"/>
            <a:ext cx="21955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Routers e</a:t>
            </a:r>
          </a:p>
          <a:p>
            <a:pPr algn="l"/>
            <a:r>
              <a:rPr lang="pt-PT" sz="1600" b="0">
                <a:latin typeface="Calibri" pitchFamily="34" charset="0"/>
              </a:rPr>
              <a:t>Switches (opcional)</a:t>
            </a:r>
          </a:p>
        </p:txBody>
      </p:sp>
      <p:sp>
        <p:nvSpPr>
          <p:cNvPr id="402462" name="Text Box 30"/>
          <p:cNvSpPr txBox="1">
            <a:spLocks noChangeArrowheads="1"/>
          </p:cNvSpPr>
          <p:nvPr/>
        </p:nvSpPr>
        <p:spPr bwMode="auto">
          <a:xfrm>
            <a:off x="6789738" y="2960688"/>
            <a:ext cx="23034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Switches ou </a:t>
            </a:r>
          </a:p>
          <a:p>
            <a:pPr algn="l"/>
            <a:r>
              <a:rPr lang="pt-PT" sz="1600" b="0">
                <a:latin typeface="Calibri" pitchFamily="34" charset="0"/>
              </a:rPr>
              <a:t>Routers (em redes grandes)</a:t>
            </a:r>
          </a:p>
        </p:txBody>
      </p:sp>
      <p:sp>
        <p:nvSpPr>
          <p:cNvPr id="402463" name="Text Box 31"/>
          <p:cNvSpPr txBox="1">
            <a:spLocks noChangeArrowheads="1"/>
          </p:cNvSpPr>
          <p:nvPr/>
        </p:nvSpPr>
        <p:spPr bwMode="auto">
          <a:xfrm>
            <a:off x="7267575" y="4302125"/>
            <a:ext cx="7270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Switches</a:t>
            </a:r>
          </a:p>
        </p:txBody>
      </p:sp>
      <p:sp>
        <p:nvSpPr>
          <p:cNvPr id="402464" name="Line 32"/>
          <p:cNvSpPr>
            <a:spLocks noChangeShapeType="1"/>
          </p:cNvSpPr>
          <p:nvPr/>
        </p:nvSpPr>
        <p:spPr bwMode="auto">
          <a:xfrm flipH="1">
            <a:off x="3979863" y="2422525"/>
            <a:ext cx="936625" cy="6477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65" name="Text Box 33"/>
          <p:cNvSpPr txBox="1">
            <a:spLocks noChangeArrowheads="1"/>
          </p:cNvSpPr>
          <p:nvPr/>
        </p:nvSpPr>
        <p:spPr bwMode="auto">
          <a:xfrm>
            <a:off x="2576513" y="5734050"/>
            <a:ext cx="4967287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400" b="0">
                <a:solidFill>
                  <a:srgbClr val="0000FF"/>
                </a:solidFill>
                <a:latin typeface="Calibri" pitchFamily="34" charset="0"/>
              </a:rPr>
              <a:t>Legenda</a:t>
            </a:r>
            <a:r>
              <a:rPr lang="pt-PT" sz="1400" b="0">
                <a:latin typeface="Calibri" pitchFamily="34" charset="0"/>
              </a:rPr>
              <a:t>: </a:t>
            </a:r>
            <a:r>
              <a:rPr lang="pt-PT" sz="1400">
                <a:latin typeface="Calibri" pitchFamily="34" charset="0"/>
              </a:rPr>
              <a:t>MC</a:t>
            </a:r>
            <a:r>
              <a:rPr lang="pt-PT" sz="1400" b="0">
                <a:latin typeface="Calibri" pitchFamily="34" charset="0"/>
              </a:rPr>
              <a:t> – </a:t>
            </a:r>
            <a:r>
              <a:rPr lang="pt-PT" sz="1400" b="0" i="1">
                <a:latin typeface="Calibri" pitchFamily="34" charset="0"/>
              </a:rPr>
              <a:t>Main Cross</a:t>
            </a:r>
            <a:r>
              <a:rPr lang="pt-PT" sz="1400" b="0">
                <a:latin typeface="Calibri" pitchFamily="34" charset="0"/>
              </a:rPr>
              <a:t>, </a:t>
            </a:r>
            <a:r>
              <a:rPr lang="pt-PT" sz="1400">
                <a:latin typeface="Calibri" pitchFamily="34" charset="0"/>
              </a:rPr>
              <a:t>IC</a:t>
            </a:r>
            <a:r>
              <a:rPr lang="pt-PT" sz="1400" b="0">
                <a:latin typeface="Calibri" pitchFamily="34" charset="0"/>
              </a:rPr>
              <a:t> – </a:t>
            </a:r>
            <a:r>
              <a:rPr lang="pt-PT" sz="1400" b="0" i="1">
                <a:latin typeface="Calibri" pitchFamily="34" charset="0"/>
              </a:rPr>
              <a:t>Intermediate Cross</a:t>
            </a:r>
            <a:r>
              <a:rPr lang="pt-PT" sz="1400" b="0">
                <a:latin typeface="Calibri" pitchFamily="34" charset="0"/>
              </a:rPr>
              <a:t> e </a:t>
            </a:r>
            <a:r>
              <a:rPr lang="pt-PT" sz="1400">
                <a:latin typeface="Calibri" pitchFamily="34" charset="0"/>
              </a:rPr>
              <a:t>HC</a:t>
            </a:r>
            <a:r>
              <a:rPr lang="pt-PT" sz="1400" b="0">
                <a:latin typeface="Calibri" pitchFamily="34" charset="0"/>
              </a:rPr>
              <a:t> – </a:t>
            </a:r>
            <a:r>
              <a:rPr lang="pt-PT" sz="1400" b="0" i="1">
                <a:latin typeface="Calibri" pitchFamily="34" charset="0"/>
              </a:rPr>
              <a:t>Host Cross</a:t>
            </a:r>
          </a:p>
        </p:txBody>
      </p:sp>
      <p:grpSp>
        <p:nvGrpSpPr>
          <p:cNvPr id="402466" name="Group 34"/>
          <p:cNvGrpSpPr>
            <a:grpSpLocks/>
          </p:cNvGrpSpPr>
          <p:nvPr/>
        </p:nvGrpSpPr>
        <p:grpSpPr bwMode="auto">
          <a:xfrm>
            <a:off x="5997575" y="3033713"/>
            <a:ext cx="503238" cy="503237"/>
            <a:chOff x="2372" y="1480"/>
            <a:chExt cx="317" cy="317"/>
          </a:xfrm>
        </p:grpSpPr>
        <p:sp>
          <p:nvSpPr>
            <p:cNvPr id="402467" name="Oval 35"/>
            <p:cNvSpPr>
              <a:spLocks noChangeArrowheads="1"/>
            </p:cNvSpPr>
            <p:nvPr/>
          </p:nvSpPr>
          <p:spPr bwMode="auto">
            <a:xfrm>
              <a:off x="2372" y="1480"/>
              <a:ext cx="317" cy="31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pt-PT"/>
            </a:p>
          </p:txBody>
        </p:sp>
        <p:sp>
          <p:nvSpPr>
            <p:cNvPr id="402468" name="Text Box 36"/>
            <p:cNvSpPr txBox="1">
              <a:spLocks noChangeArrowheads="1"/>
            </p:cNvSpPr>
            <p:nvPr/>
          </p:nvSpPr>
          <p:spPr bwMode="auto">
            <a:xfrm>
              <a:off x="2419" y="1548"/>
              <a:ext cx="225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pt-PT" sz="1800">
                  <a:latin typeface="Calibri" pitchFamily="34" charset="0"/>
                </a:rPr>
                <a:t>IC</a:t>
              </a:r>
            </a:p>
          </p:txBody>
        </p:sp>
      </p:grpSp>
      <p:pic>
        <p:nvPicPr>
          <p:cNvPr id="402469" name="Picture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563" y="5049838"/>
            <a:ext cx="3937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2470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25" y="5049838"/>
            <a:ext cx="395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2471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049838"/>
            <a:ext cx="395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2472" name="Group 40"/>
          <p:cNvGrpSpPr>
            <a:grpSpLocks/>
          </p:cNvGrpSpPr>
          <p:nvPr/>
        </p:nvGrpSpPr>
        <p:grpSpPr bwMode="auto">
          <a:xfrm>
            <a:off x="6500813" y="4149725"/>
            <a:ext cx="503237" cy="503238"/>
            <a:chOff x="2372" y="1480"/>
            <a:chExt cx="317" cy="317"/>
          </a:xfrm>
        </p:grpSpPr>
        <p:sp>
          <p:nvSpPr>
            <p:cNvPr id="402473" name="Oval 41"/>
            <p:cNvSpPr>
              <a:spLocks noChangeArrowheads="1"/>
            </p:cNvSpPr>
            <p:nvPr/>
          </p:nvSpPr>
          <p:spPr bwMode="auto">
            <a:xfrm>
              <a:off x="2372" y="1480"/>
              <a:ext cx="317" cy="31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pt-PT"/>
            </a:p>
          </p:txBody>
        </p:sp>
        <p:sp>
          <p:nvSpPr>
            <p:cNvPr id="402474" name="Text Box 42"/>
            <p:cNvSpPr txBox="1">
              <a:spLocks noChangeArrowheads="1"/>
            </p:cNvSpPr>
            <p:nvPr/>
          </p:nvSpPr>
          <p:spPr bwMode="auto">
            <a:xfrm>
              <a:off x="2419" y="1548"/>
              <a:ext cx="225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pt-PT" sz="1800">
                  <a:latin typeface="Calibri" pitchFamily="34" charset="0"/>
                </a:rPr>
                <a:t>HC</a:t>
              </a:r>
            </a:p>
          </p:txBody>
        </p:sp>
      </p:grpSp>
      <p:grpSp>
        <p:nvGrpSpPr>
          <p:cNvPr id="402475" name="Group 43"/>
          <p:cNvGrpSpPr>
            <a:grpSpLocks/>
          </p:cNvGrpSpPr>
          <p:nvPr/>
        </p:nvGrpSpPr>
        <p:grpSpPr bwMode="auto">
          <a:xfrm>
            <a:off x="5421313" y="4149725"/>
            <a:ext cx="503237" cy="503238"/>
            <a:chOff x="2372" y="1480"/>
            <a:chExt cx="317" cy="317"/>
          </a:xfrm>
        </p:grpSpPr>
        <p:sp>
          <p:nvSpPr>
            <p:cNvPr id="402476" name="Oval 44"/>
            <p:cNvSpPr>
              <a:spLocks noChangeArrowheads="1"/>
            </p:cNvSpPr>
            <p:nvPr/>
          </p:nvSpPr>
          <p:spPr bwMode="auto">
            <a:xfrm>
              <a:off x="2372" y="1480"/>
              <a:ext cx="317" cy="317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pt-PT"/>
            </a:p>
          </p:txBody>
        </p:sp>
        <p:sp>
          <p:nvSpPr>
            <p:cNvPr id="402477" name="Text Box 45"/>
            <p:cNvSpPr txBox="1">
              <a:spLocks noChangeArrowheads="1"/>
            </p:cNvSpPr>
            <p:nvPr/>
          </p:nvSpPr>
          <p:spPr bwMode="auto">
            <a:xfrm>
              <a:off x="2419" y="1548"/>
              <a:ext cx="225" cy="1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pt-PT" sz="1800">
                  <a:latin typeface="Calibri" pitchFamily="34" charset="0"/>
                </a:rPr>
                <a:t>HC</a:t>
              </a:r>
            </a:p>
          </p:txBody>
        </p:sp>
      </p:grpSp>
      <p:sp>
        <p:nvSpPr>
          <p:cNvPr id="402478" name="Line 46"/>
          <p:cNvSpPr>
            <a:spLocks noChangeShapeType="1"/>
          </p:cNvSpPr>
          <p:nvPr/>
        </p:nvSpPr>
        <p:spPr bwMode="auto">
          <a:xfrm flipH="1">
            <a:off x="5349875" y="4618038"/>
            <a:ext cx="179388" cy="4683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79" name="Line 47"/>
          <p:cNvSpPr>
            <a:spLocks noChangeShapeType="1"/>
          </p:cNvSpPr>
          <p:nvPr/>
        </p:nvSpPr>
        <p:spPr bwMode="auto">
          <a:xfrm>
            <a:off x="5781675" y="4618038"/>
            <a:ext cx="144463" cy="4683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80" name="Line 48"/>
          <p:cNvSpPr>
            <a:spLocks noChangeShapeType="1"/>
          </p:cNvSpPr>
          <p:nvPr/>
        </p:nvSpPr>
        <p:spPr bwMode="auto">
          <a:xfrm>
            <a:off x="6897688" y="4618038"/>
            <a:ext cx="144462" cy="4683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81" name="Line 49"/>
          <p:cNvSpPr>
            <a:spLocks noChangeShapeType="1"/>
          </p:cNvSpPr>
          <p:nvPr/>
        </p:nvSpPr>
        <p:spPr bwMode="auto">
          <a:xfrm flipH="1">
            <a:off x="5710238" y="3465513"/>
            <a:ext cx="358775" cy="68421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82" name="Line 50"/>
          <p:cNvSpPr>
            <a:spLocks noChangeShapeType="1"/>
          </p:cNvSpPr>
          <p:nvPr/>
        </p:nvSpPr>
        <p:spPr bwMode="auto">
          <a:xfrm>
            <a:off x="6394450" y="3502025"/>
            <a:ext cx="323850" cy="6477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83" name="Line 51"/>
          <p:cNvSpPr>
            <a:spLocks noChangeShapeType="1"/>
          </p:cNvSpPr>
          <p:nvPr/>
        </p:nvSpPr>
        <p:spPr bwMode="auto">
          <a:xfrm>
            <a:off x="5276850" y="2422525"/>
            <a:ext cx="863600" cy="6477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pic>
        <p:nvPicPr>
          <p:cNvPr id="402484" name="Picture 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5049838"/>
            <a:ext cx="395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2485" name="Line 53"/>
          <p:cNvSpPr>
            <a:spLocks noChangeShapeType="1"/>
          </p:cNvSpPr>
          <p:nvPr/>
        </p:nvSpPr>
        <p:spPr bwMode="auto">
          <a:xfrm flipH="1">
            <a:off x="6538913" y="4618038"/>
            <a:ext cx="69850" cy="4667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02486" name="Text Box 54"/>
          <p:cNvSpPr txBox="1">
            <a:spLocks noChangeArrowheads="1"/>
          </p:cNvSpPr>
          <p:nvPr/>
        </p:nvSpPr>
        <p:spPr bwMode="auto">
          <a:xfrm>
            <a:off x="4017963" y="1484313"/>
            <a:ext cx="6746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Internet</a:t>
            </a:r>
          </a:p>
        </p:txBody>
      </p:sp>
      <p:sp>
        <p:nvSpPr>
          <p:cNvPr id="402487" name="AutoShape 55"/>
          <p:cNvSpPr>
            <a:spLocks noChangeArrowheads="1"/>
          </p:cNvSpPr>
          <p:nvPr/>
        </p:nvSpPr>
        <p:spPr bwMode="auto">
          <a:xfrm>
            <a:off x="4270375" y="1773238"/>
            <a:ext cx="541338" cy="215900"/>
          </a:xfrm>
          <a:prstGeom prst="lightningBolt">
            <a:avLst/>
          </a:prstGeom>
          <a:solidFill>
            <a:schemeClr val="accent2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02488" name="Text Box 56"/>
          <p:cNvSpPr txBox="1">
            <a:spLocks noChangeArrowheads="1"/>
          </p:cNvSpPr>
          <p:nvPr/>
        </p:nvSpPr>
        <p:spPr bwMode="auto">
          <a:xfrm>
            <a:off x="920750" y="2535238"/>
            <a:ext cx="18732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400" b="0">
                <a:latin typeface="Calibri" pitchFamily="34" charset="0"/>
              </a:rPr>
              <a:t>Cablagem de </a:t>
            </a:r>
            <a:r>
              <a:rPr lang="pt-PT" sz="1400" b="0" i="1">
                <a:latin typeface="Calibri" pitchFamily="34" charset="0"/>
              </a:rPr>
              <a:t>Backbone</a:t>
            </a:r>
            <a:r>
              <a:rPr lang="pt-PT" sz="1400" b="0">
                <a:latin typeface="Calibri" pitchFamily="34" charset="0"/>
              </a:rPr>
              <a:t> do Campus</a:t>
            </a:r>
          </a:p>
        </p:txBody>
      </p:sp>
      <p:sp>
        <p:nvSpPr>
          <p:cNvPr id="402489" name="Text Box 57"/>
          <p:cNvSpPr txBox="1">
            <a:spLocks noChangeArrowheads="1"/>
          </p:cNvSpPr>
          <p:nvPr/>
        </p:nvSpPr>
        <p:spPr bwMode="auto">
          <a:xfrm>
            <a:off x="847725" y="4652963"/>
            <a:ext cx="1800225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400" b="0">
                <a:latin typeface="Calibri" pitchFamily="34" charset="0"/>
              </a:rPr>
              <a:t>Cablagem Horizontal</a:t>
            </a:r>
          </a:p>
          <a:p>
            <a:pPr algn="ctr"/>
            <a:r>
              <a:rPr lang="pt-PT" sz="1400" b="0">
                <a:latin typeface="Calibri" pitchFamily="34" charset="0"/>
              </a:rPr>
              <a:t>(Piso/Zona)</a:t>
            </a:r>
          </a:p>
        </p:txBody>
      </p:sp>
      <p:sp>
        <p:nvSpPr>
          <p:cNvPr id="402490" name="Text Box 58"/>
          <p:cNvSpPr txBox="1">
            <a:spLocks noChangeArrowheads="1"/>
          </p:cNvSpPr>
          <p:nvPr/>
        </p:nvSpPr>
        <p:spPr bwMode="auto">
          <a:xfrm>
            <a:off x="955675" y="3609975"/>
            <a:ext cx="18732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400" b="0">
                <a:latin typeface="Calibri" pitchFamily="34" charset="0"/>
              </a:rPr>
              <a:t>Cablagem de </a:t>
            </a:r>
            <a:r>
              <a:rPr lang="pt-PT" sz="1400" b="0" i="1">
                <a:latin typeface="Calibri" pitchFamily="34" charset="0"/>
              </a:rPr>
              <a:t>Backbone</a:t>
            </a:r>
            <a:r>
              <a:rPr lang="pt-PT" sz="1400" b="0">
                <a:latin typeface="Calibri" pitchFamily="34" charset="0"/>
              </a:rPr>
              <a:t> do Edifício</a:t>
            </a:r>
          </a:p>
        </p:txBody>
      </p:sp>
      <p:sp>
        <p:nvSpPr>
          <p:cNvPr id="402492" name="Rectangle 60"/>
          <p:cNvSpPr>
            <a:spLocks noChangeArrowheads="1"/>
          </p:cNvSpPr>
          <p:nvPr/>
        </p:nvSpPr>
        <p:spPr bwMode="auto">
          <a:xfrm>
            <a:off x="1352550" y="440668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200">
                <a:solidFill>
                  <a:srgbClr val="0000FF"/>
                </a:solidFill>
                <a:latin typeface="Verdana" pitchFamily="34" charset="0"/>
              </a:rPr>
              <a:t>Topologia lógica  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94" name="Rectangle 54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300" smtClean="0">
                <a:solidFill>
                  <a:srgbClr val="0000FF"/>
                </a:solidFill>
                <a:latin typeface="Verdana" pitchFamily="34" charset="0"/>
              </a:rPr>
              <a:t>Especificações de um Módulo 1000Base-LX</a:t>
            </a:r>
            <a:endParaRPr lang="pt-PT" sz="2300">
              <a:solidFill>
                <a:srgbClr val="0000FF"/>
              </a:solidFill>
              <a:latin typeface="Verdana" pitchFamily="34" charset="0"/>
            </a:endParaRPr>
          </a:p>
        </p:txBody>
      </p:sp>
      <p:pic>
        <p:nvPicPr>
          <p:cNvPr id="496774" name="Picture 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325" y="1664804"/>
            <a:ext cx="2034226" cy="2160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7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6" y="1323047"/>
            <a:ext cx="5257800" cy="302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613511" y="4657691"/>
                <a:ext cx="37274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sz="2000" b="1" i="1" smtClean="0">
                          <a:latin typeface="Cambria Math"/>
                        </a:rPr>
                        <m:t>𝑻𝑿</m:t>
                      </m:r>
                      <m:r>
                        <a:rPr lang="pt-PT" sz="2000" b="1" i="1" smtClean="0">
                          <a:latin typeface="Cambria Math"/>
                        </a:rPr>
                        <m:t> </m:t>
                      </m:r>
                      <m:r>
                        <a:rPr lang="pt-PT" sz="2000" b="1" i="1" smtClean="0">
                          <a:latin typeface="Cambria Math"/>
                        </a:rPr>
                        <m:t>𝑷𝒐𝒘𝒆𝒓</m:t>
                      </m:r>
                      <m:r>
                        <a:rPr lang="pt-PT" sz="2000" b="1" i="1" smtClean="0">
                          <a:latin typeface="Cambria Math"/>
                        </a:rPr>
                        <m:t> </m:t>
                      </m:r>
                      <m:r>
                        <a:rPr lang="pt-PT" sz="2000" b="1" i="1" smtClean="0">
                          <a:latin typeface="Cambria Math"/>
                        </a:rPr>
                        <m:t>𝒎𝒊𝒏</m:t>
                      </m:r>
                      <m:r>
                        <a:rPr lang="pt-PT" sz="2000" b="1" i="1" smtClean="0">
                          <a:latin typeface="Cambria Math"/>
                        </a:rPr>
                        <m:t>=−</m:t>
                      </m:r>
                      <m:r>
                        <a:rPr lang="pt-PT" sz="2000" b="1" i="1" smtClean="0">
                          <a:latin typeface="Cambria Math"/>
                        </a:rPr>
                        <m:t>𝟏𝟏</m:t>
                      </m:r>
                      <m:r>
                        <a:rPr lang="pt-PT" sz="2000" b="1" i="1" smtClean="0">
                          <a:latin typeface="Cambria Math"/>
                        </a:rPr>
                        <m:t>.</m:t>
                      </m:r>
                      <m:r>
                        <a:rPr lang="pt-PT" sz="2000" b="1" i="1" smtClean="0">
                          <a:latin typeface="Cambria Math"/>
                        </a:rPr>
                        <m:t>𝟓</m:t>
                      </m:r>
                      <m:r>
                        <a:rPr lang="pt-PT" sz="2000" b="1" i="1" smtClean="0">
                          <a:latin typeface="Cambria Math"/>
                        </a:rPr>
                        <m:t> </m:t>
                      </m:r>
                      <m:r>
                        <a:rPr lang="pt-PT" sz="2000" b="1" i="1" smtClean="0">
                          <a:latin typeface="Cambria Math"/>
                        </a:rPr>
                        <m:t>𝒅𝑩</m:t>
                      </m:r>
                    </m:oMath>
                  </m:oMathPara>
                </a14:m>
                <a:endParaRPr lang="pt-PT" sz="200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11" y="4657691"/>
                <a:ext cx="3727421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4812151" y="4657691"/>
                <a:ext cx="37274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1" i="1" smtClean="0">
                          <a:latin typeface="Cambria Math"/>
                        </a:rPr>
                        <m:t>𝑹𝑿</m:t>
                      </m:r>
                      <m:r>
                        <a:rPr lang="pt-PT" sz="2000" b="1" i="1" smtClean="0">
                          <a:latin typeface="Cambria Math"/>
                        </a:rPr>
                        <m:t> </m:t>
                      </m:r>
                      <m:r>
                        <a:rPr lang="pt-PT" sz="2000" b="1" i="1" smtClean="0">
                          <a:latin typeface="Cambria Math"/>
                        </a:rPr>
                        <m:t>𝑷𝒐𝒘𝒆𝒓</m:t>
                      </m:r>
                      <m:r>
                        <a:rPr lang="pt-PT" sz="2000" b="1" i="1" smtClean="0">
                          <a:latin typeface="Cambria Math"/>
                        </a:rPr>
                        <m:t> </m:t>
                      </m:r>
                      <m:r>
                        <a:rPr lang="pt-PT" sz="2000" b="1" i="1" smtClean="0">
                          <a:latin typeface="Cambria Math"/>
                        </a:rPr>
                        <m:t>𝒎𝒊𝒏</m:t>
                      </m:r>
                      <m:r>
                        <a:rPr lang="pt-PT" sz="2000" b="1" i="1" smtClean="0">
                          <a:latin typeface="Cambria Math"/>
                        </a:rPr>
                        <m:t>=−</m:t>
                      </m:r>
                      <m:r>
                        <a:rPr lang="pt-PT" sz="2000" b="1" i="1" smtClean="0">
                          <a:latin typeface="Cambria Math"/>
                        </a:rPr>
                        <m:t>𝟏𝟗</m:t>
                      </m:r>
                      <m:r>
                        <a:rPr lang="pt-PT" sz="2000" b="1" i="1" smtClean="0">
                          <a:latin typeface="Cambria Math"/>
                        </a:rPr>
                        <m:t> </m:t>
                      </m:r>
                      <m:r>
                        <a:rPr lang="pt-PT" sz="2000" b="1" i="1" smtClean="0">
                          <a:latin typeface="Cambria Math"/>
                        </a:rPr>
                        <m:t>𝒅𝑩</m:t>
                      </m:r>
                    </m:oMath>
                  </m:oMathPara>
                </a14:m>
                <a:endParaRPr lang="pt-PT" sz="200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151" y="4657691"/>
                <a:ext cx="3727421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613511" y="5193196"/>
                <a:ext cx="84439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t-PT" sz="2000" b="1" i="1" smtClean="0">
                        <a:latin typeface="Cambria Math"/>
                      </a:rPr>
                      <m:t>𝑨𝒕𝒆𝒏𝒖𝒂</m:t>
                    </m:r>
                    <m:r>
                      <a:rPr lang="pt-PT" sz="2000" b="1" i="1" smtClean="0">
                        <a:latin typeface="Cambria Math"/>
                      </a:rPr>
                      <m:t>çã</m:t>
                    </m:r>
                    <m:r>
                      <a:rPr lang="pt-PT" sz="2000" b="1" i="1" smtClean="0">
                        <a:latin typeface="Cambria Math"/>
                      </a:rPr>
                      <m:t>𝒐</m:t>
                    </m:r>
                    <m:r>
                      <a:rPr lang="pt-PT" sz="2000" b="1" i="1" smtClean="0">
                        <a:latin typeface="Cambria Math"/>
                      </a:rPr>
                      <m:t> </m:t>
                    </m:r>
                    <m:r>
                      <a:rPr lang="pt-PT" sz="2000" b="1" i="1" smtClean="0">
                        <a:latin typeface="Cambria Math"/>
                      </a:rPr>
                      <m:t>𝒎</m:t>
                    </m:r>
                    <m:r>
                      <a:rPr lang="pt-PT" sz="2000" b="1" i="1" smtClean="0">
                        <a:latin typeface="Cambria Math"/>
                      </a:rPr>
                      <m:t>á</m:t>
                    </m:r>
                    <m:r>
                      <a:rPr lang="pt-PT" sz="2000" b="1" i="1" smtClean="0">
                        <a:latin typeface="Cambria Math"/>
                      </a:rPr>
                      <m:t>𝒙𝒊𝒎𝒂</m:t>
                    </m:r>
                    <m:r>
                      <a:rPr lang="pt-PT" sz="2000" b="1" i="1" smtClean="0">
                        <a:latin typeface="Cambria Math"/>
                      </a:rPr>
                      <m:t>=</m:t>
                    </m:r>
                    <m:r>
                      <a:rPr lang="pt-PT" sz="2000" b="1" i="1" smtClean="0">
                        <a:latin typeface="Cambria Math"/>
                      </a:rPr>
                      <m:t>𝑻</m:t>
                    </m:r>
                    <m:r>
                      <a:rPr lang="pt-PT" sz="2000" i="1">
                        <a:latin typeface="Cambria Math"/>
                      </a:rPr>
                      <m:t>𝑿</m:t>
                    </m:r>
                    <m:r>
                      <a:rPr lang="pt-PT" sz="2000" i="1">
                        <a:latin typeface="Cambria Math"/>
                      </a:rPr>
                      <m:t> </m:t>
                    </m:r>
                    <m:r>
                      <a:rPr lang="pt-PT" sz="2000" i="1">
                        <a:latin typeface="Cambria Math"/>
                      </a:rPr>
                      <m:t>𝑷𝒐𝒘𝒆𝒓</m:t>
                    </m:r>
                    <m:r>
                      <a:rPr lang="pt-PT" sz="2000" i="1">
                        <a:latin typeface="Cambria Math"/>
                      </a:rPr>
                      <m:t> </m:t>
                    </m:r>
                    <m:r>
                      <a:rPr lang="pt-PT" sz="2000" i="1">
                        <a:latin typeface="Cambria Math"/>
                      </a:rPr>
                      <m:t>𝒎𝒊𝒏</m:t>
                    </m:r>
                  </m:oMath>
                </a14:m>
                <a:r>
                  <a:rPr lang="pt-PT" sz="2000" smtClean="0"/>
                  <a:t> - </a:t>
                </a:r>
                <a14:m>
                  <m:oMath xmlns:m="http://schemas.openxmlformats.org/officeDocument/2006/math">
                    <m:r>
                      <a:rPr lang="pt-PT" sz="2000" b="1" i="1" smtClean="0">
                        <a:latin typeface="Cambria Math"/>
                      </a:rPr>
                      <m:t>𝑹</m:t>
                    </m:r>
                    <m:r>
                      <a:rPr lang="pt-PT" sz="2000" i="1">
                        <a:latin typeface="Cambria Math"/>
                      </a:rPr>
                      <m:t>𝑿</m:t>
                    </m:r>
                    <m:r>
                      <a:rPr lang="pt-PT" sz="2000" i="1">
                        <a:latin typeface="Cambria Math"/>
                      </a:rPr>
                      <m:t> </m:t>
                    </m:r>
                    <m:r>
                      <a:rPr lang="pt-PT" sz="2000" i="1">
                        <a:latin typeface="Cambria Math"/>
                      </a:rPr>
                      <m:t>𝑷𝒐𝒘𝒆𝒓</m:t>
                    </m:r>
                    <m:r>
                      <a:rPr lang="pt-PT" sz="2000" i="1">
                        <a:latin typeface="Cambria Math"/>
                      </a:rPr>
                      <m:t> </m:t>
                    </m:r>
                    <m:r>
                      <a:rPr lang="pt-PT" sz="2000" i="1">
                        <a:latin typeface="Cambria Math"/>
                      </a:rPr>
                      <m:t>𝒎𝒊𝒏</m:t>
                    </m:r>
                    <m:r>
                      <a:rPr lang="pt-PT" sz="2000" b="1" i="1" smtClean="0">
                        <a:latin typeface="Cambria Math"/>
                      </a:rPr>
                      <m:t>=</m:t>
                    </m:r>
                    <m:r>
                      <a:rPr lang="pt-PT" sz="2000" b="1" i="1" smtClean="0">
                        <a:latin typeface="Cambria Math"/>
                      </a:rPr>
                      <m:t>𝟕</m:t>
                    </m:r>
                    <m:r>
                      <a:rPr lang="pt-PT" sz="2000" b="1" i="1" smtClean="0">
                        <a:latin typeface="Cambria Math"/>
                      </a:rPr>
                      <m:t>.</m:t>
                    </m:r>
                    <m:r>
                      <a:rPr lang="pt-PT" sz="2000" b="1" i="1" smtClean="0">
                        <a:latin typeface="Cambria Math"/>
                      </a:rPr>
                      <m:t>𝟓</m:t>
                    </m:r>
                    <m:r>
                      <a:rPr lang="pt-PT" sz="2000" b="1" i="1" smtClean="0">
                        <a:latin typeface="Cambria Math"/>
                      </a:rPr>
                      <m:t> </m:t>
                    </m:r>
                    <m:r>
                      <a:rPr lang="pt-PT" sz="2000" b="1" i="1" smtClean="0">
                        <a:latin typeface="Cambria Math"/>
                      </a:rPr>
                      <m:t>𝒅𝑩</m:t>
                    </m:r>
                  </m:oMath>
                </a14:m>
                <a:r>
                  <a:rPr lang="pt-PT" sz="2000" smtClean="0"/>
                  <a:t> </a:t>
                </a:r>
                <a:endParaRPr lang="pt-PT" sz="200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11" y="5193196"/>
                <a:ext cx="8443945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289" t="-6061" b="-2727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757527" y="5625244"/>
                <a:ext cx="8443945" cy="49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pt-PT" sz="1600" b="1" i="1" smtClean="0">
                        <a:latin typeface="Cambria Math"/>
                      </a:rPr>
                      <m:t>𝑫𝒊𝒔𝒕</m:t>
                    </m:r>
                    <m:r>
                      <a:rPr lang="pt-PT" sz="1600" b="1" i="1" smtClean="0">
                        <a:latin typeface="Cambria Math"/>
                      </a:rPr>
                      <m:t>â</m:t>
                    </m:r>
                    <m:r>
                      <a:rPr lang="pt-PT" sz="1600" b="1" i="1" smtClean="0">
                        <a:latin typeface="Cambria Math"/>
                      </a:rPr>
                      <m:t>𝒏𝒄𝒊𝒂</m:t>
                    </m:r>
                    <m:r>
                      <a:rPr lang="pt-PT" sz="1600" b="1" i="1" smtClean="0">
                        <a:latin typeface="Cambria Math"/>
                      </a:rPr>
                      <m:t> </m:t>
                    </m:r>
                    <m:r>
                      <a:rPr lang="pt-PT" sz="1600" b="1" i="1" smtClean="0">
                        <a:latin typeface="Cambria Math"/>
                      </a:rPr>
                      <m:t>𝑴</m:t>
                    </m:r>
                    <m:r>
                      <a:rPr lang="pt-PT" sz="1600" b="1" i="1" smtClean="0">
                        <a:latin typeface="Cambria Math"/>
                      </a:rPr>
                      <m:t>á</m:t>
                    </m:r>
                    <m:r>
                      <a:rPr lang="pt-PT" sz="1600" b="1" i="1" smtClean="0">
                        <a:latin typeface="Cambria Math"/>
                      </a:rPr>
                      <m:t>𝒙𝒊𝒎𝒂</m:t>
                    </m:r>
                    <m:r>
                      <a:rPr lang="pt-PT" sz="16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pt-PT" sz="1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PT" sz="1600" i="1">
                            <a:latin typeface="Cambria Math"/>
                          </a:rPr>
                          <m:t>𝑨𝒕𝒆𝒏𝒖𝒂</m:t>
                        </m:r>
                        <m:r>
                          <a:rPr lang="pt-PT" sz="1600" i="1">
                            <a:latin typeface="Cambria Math"/>
                          </a:rPr>
                          <m:t>çã</m:t>
                        </m:r>
                        <m:r>
                          <a:rPr lang="pt-PT" sz="1600" i="1">
                            <a:latin typeface="Cambria Math"/>
                          </a:rPr>
                          <m:t>𝒐</m:t>
                        </m:r>
                        <m:r>
                          <a:rPr lang="pt-PT" sz="1600" i="1">
                            <a:latin typeface="Cambria Math"/>
                          </a:rPr>
                          <m:t> </m:t>
                        </m:r>
                        <m:r>
                          <a:rPr lang="pt-PT" sz="1600" i="1">
                            <a:latin typeface="Cambria Math"/>
                          </a:rPr>
                          <m:t>𝒎</m:t>
                        </m:r>
                        <m:r>
                          <a:rPr lang="pt-PT" sz="1600" i="1">
                            <a:latin typeface="Cambria Math"/>
                          </a:rPr>
                          <m:t>á</m:t>
                        </m:r>
                        <m:r>
                          <a:rPr lang="pt-PT" sz="1600" i="1">
                            <a:latin typeface="Cambria Math"/>
                          </a:rPr>
                          <m:t>𝒙𝒊𝒎𝒂</m:t>
                        </m:r>
                        <m:r>
                          <a:rPr lang="pt-PT" sz="1600" b="1" i="1" smtClean="0">
                            <a:latin typeface="Cambria Math"/>
                          </a:rPr>
                          <m:t> −</m:t>
                        </m:r>
                        <m:r>
                          <a:rPr lang="pt-PT" sz="1600" b="1" i="1" smtClean="0">
                            <a:latin typeface="Cambria Math"/>
                          </a:rPr>
                          <m:t>𝟐</m:t>
                        </m:r>
                        <m:r>
                          <a:rPr lang="pt-PT" sz="1600" b="1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PT" sz="1600" b="1" i="1" smtClean="0">
                            <a:latin typeface="Cambria Math"/>
                            <a:ea typeface="Cambria Math"/>
                          </a:rPr>
                          <m:t>𝑨𝒕𝒕</m:t>
                        </m:r>
                        <m:r>
                          <a:rPr lang="pt-PT" sz="1600" b="1" i="1" smtClean="0">
                            <a:latin typeface="Cambria Math"/>
                            <a:ea typeface="Cambria Math"/>
                          </a:rPr>
                          <m:t>_</m:t>
                        </m:r>
                        <m:r>
                          <a:rPr lang="pt-PT" sz="1600" b="1" i="1" smtClean="0">
                            <a:latin typeface="Cambria Math"/>
                            <a:ea typeface="Cambria Math"/>
                          </a:rPr>
                          <m:t>𝑪𝒐𝒏𝒆𝒄𝒕𝒐𝒓𝒆𝒔</m:t>
                        </m:r>
                      </m:num>
                      <m:den>
                        <m:r>
                          <a:rPr lang="pt-PT" sz="1600" b="1" i="1" smtClean="0">
                            <a:latin typeface="Cambria Math"/>
                          </a:rPr>
                          <m:t>𝑨𝒕</m:t>
                        </m:r>
                        <m:sSub>
                          <m:sSubPr>
                            <m:ctrlPr>
                              <a:rPr lang="pt-PT" sz="16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PT" sz="1600" b="1" i="1" smtClean="0">
                                <a:latin typeface="Cambria Math"/>
                              </a:rPr>
                              <m:t>𝒕</m:t>
                            </m:r>
                          </m:e>
                          <m:sub>
                            <m:r>
                              <a:rPr lang="pt-PT" sz="1600" b="1" i="1" smtClean="0">
                                <a:latin typeface="Cambria Math"/>
                              </a:rPr>
                              <m:t>𝑭𝒊𝒃𝒓𝒂</m:t>
                            </m:r>
                          </m:sub>
                        </m:sSub>
                        <m:r>
                          <a:rPr lang="pt-PT" sz="1600" b="1" i="1" smtClean="0">
                            <a:latin typeface="Cambria Math"/>
                          </a:rPr>
                          <m:t>/</m:t>
                        </m:r>
                        <m:r>
                          <a:rPr lang="pt-PT" sz="1600" b="1" i="1" smtClean="0">
                            <a:latin typeface="Cambria Math"/>
                          </a:rPr>
                          <m:t>𝑲𝒎</m:t>
                        </m:r>
                      </m:den>
                    </m:f>
                  </m:oMath>
                </a14:m>
                <a:r>
                  <a:rPr lang="pt-PT" sz="160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pt-PT" sz="1600" b="1" i="1" smtClean="0">
                            <a:latin typeface="Cambria Math"/>
                          </a:rPr>
                          <m:t>𝟕</m:t>
                        </m:r>
                        <m:r>
                          <a:rPr lang="pt-PT" sz="1600" b="1" i="1" smtClean="0">
                            <a:latin typeface="Cambria Math"/>
                          </a:rPr>
                          <m:t>.</m:t>
                        </m:r>
                        <m:r>
                          <a:rPr lang="pt-PT" sz="1600" b="1" i="1" smtClean="0">
                            <a:latin typeface="Cambria Math"/>
                          </a:rPr>
                          <m:t>𝟓</m:t>
                        </m:r>
                        <m:r>
                          <a:rPr lang="pt-PT" sz="1600" b="1" i="1" smtClean="0">
                            <a:latin typeface="Cambria Math"/>
                          </a:rPr>
                          <m:t>−</m:t>
                        </m:r>
                        <m:r>
                          <a:rPr lang="pt-PT" sz="1600" b="1" i="1" smtClean="0">
                            <a:latin typeface="Cambria Math"/>
                          </a:rPr>
                          <m:t>𝟒</m:t>
                        </m:r>
                        <m:r>
                          <a:rPr lang="pt-PT" sz="1600" b="1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pt-PT" sz="1600" b="1" i="1" smtClean="0">
                            <a:latin typeface="Cambria Math"/>
                            <a:ea typeface="Cambria Math"/>
                          </a:rPr>
                          <m:t>𝟎</m:t>
                        </m:r>
                        <m:r>
                          <a:rPr lang="pt-PT" sz="1600" b="1" i="1" smtClean="0">
                            <a:latin typeface="Cambria Math"/>
                            <a:ea typeface="Cambria Math"/>
                          </a:rPr>
                          <m:t>.</m:t>
                        </m:r>
                        <m:r>
                          <a:rPr lang="pt-PT" sz="1600" b="1" i="1" smtClean="0">
                            <a:latin typeface="Cambria Math"/>
                            <a:ea typeface="Cambria Math"/>
                          </a:rPr>
                          <m:t>𝟕𝟓</m:t>
                        </m:r>
                      </m:num>
                      <m:den>
                        <m:r>
                          <a:rPr lang="pt-PT" sz="1600" b="1" i="1" smtClean="0">
                            <a:latin typeface="Cambria Math"/>
                          </a:rPr>
                          <m:t>𝟎</m:t>
                        </m:r>
                        <m:r>
                          <a:rPr lang="pt-PT" sz="1600" b="1" i="1" smtClean="0">
                            <a:latin typeface="Cambria Math"/>
                          </a:rPr>
                          <m:t>.</m:t>
                        </m:r>
                        <m:r>
                          <a:rPr lang="pt-PT" sz="1600" b="1" i="1" smtClean="0">
                            <a:latin typeface="Cambria Math"/>
                          </a:rPr>
                          <m:t>𝟓</m:t>
                        </m:r>
                      </m:den>
                    </m:f>
                  </m:oMath>
                </a14:m>
                <a:r>
                  <a:rPr lang="pt-PT" sz="1600" smtClean="0"/>
                  <a:t> = 9 Km ! </a:t>
                </a:r>
                <a:endParaRPr lang="pt-PT" sz="160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27" y="5625244"/>
                <a:ext cx="8443945" cy="493918"/>
              </a:xfrm>
              <a:prstGeom prst="rect">
                <a:avLst/>
              </a:prstGeom>
              <a:blipFill rotWithShape="1">
                <a:blip r:embed="rId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635157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881188"/>
            <a:ext cx="3935413" cy="249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9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963" y="2171700"/>
            <a:ext cx="1277937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90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038" y="2208213"/>
            <a:ext cx="8683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90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8" y="2244725"/>
            <a:ext cx="1143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906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613" y="3214688"/>
            <a:ext cx="1077912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906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3252788"/>
            <a:ext cx="106680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906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3214688"/>
            <a:ext cx="1065213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9067" name="Text Box 11"/>
          <p:cNvSpPr txBox="1">
            <a:spLocks noChangeArrowheads="1"/>
          </p:cNvSpPr>
          <p:nvPr/>
        </p:nvSpPr>
        <p:spPr bwMode="auto">
          <a:xfrm>
            <a:off x="5170488" y="4586288"/>
            <a:ext cx="3429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800">
                <a:latin typeface="Calibri" pitchFamily="34" charset="0"/>
              </a:rPr>
              <a:t>ST</a:t>
            </a:r>
          </a:p>
        </p:txBody>
      </p:sp>
      <p:sp>
        <p:nvSpPr>
          <p:cNvPr id="429068" name="Text Box 12"/>
          <p:cNvSpPr txBox="1">
            <a:spLocks noChangeArrowheads="1"/>
          </p:cNvSpPr>
          <p:nvPr/>
        </p:nvSpPr>
        <p:spPr bwMode="auto">
          <a:xfrm>
            <a:off x="6848475" y="4586288"/>
            <a:ext cx="35718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800">
                <a:latin typeface="Calibri" pitchFamily="34" charset="0"/>
              </a:rPr>
              <a:t>SC</a:t>
            </a:r>
          </a:p>
        </p:txBody>
      </p:sp>
      <p:sp>
        <p:nvSpPr>
          <p:cNvPr id="429069" name="Text Box 13"/>
          <p:cNvSpPr txBox="1">
            <a:spLocks noChangeArrowheads="1"/>
          </p:cNvSpPr>
          <p:nvPr/>
        </p:nvSpPr>
        <p:spPr bwMode="auto">
          <a:xfrm>
            <a:off x="8391525" y="4586288"/>
            <a:ext cx="339725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800">
                <a:latin typeface="Calibri" pitchFamily="34" charset="0"/>
              </a:rPr>
              <a:t>LC</a:t>
            </a:r>
          </a:p>
        </p:txBody>
      </p:sp>
      <p:sp>
        <p:nvSpPr>
          <p:cNvPr id="429071" name="Text Box 15"/>
          <p:cNvSpPr txBox="1">
            <a:spLocks noChangeArrowheads="1"/>
          </p:cNvSpPr>
          <p:nvPr/>
        </p:nvSpPr>
        <p:spPr bwMode="auto">
          <a:xfrm>
            <a:off x="1317625" y="4581525"/>
            <a:ext cx="2016125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pt-PT" sz="2800">
                <a:latin typeface="Calibri" pitchFamily="34" charset="0"/>
              </a:rPr>
              <a:t>Chicote SC-SC</a:t>
            </a:r>
          </a:p>
          <a:p>
            <a:pPr algn="ctr"/>
            <a:r>
              <a:rPr lang="pt-PT" sz="2000" b="0">
                <a:latin typeface="Calibri" pitchFamily="34" charset="0"/>
                <a:sym typeface="Symbol" pitchFamily="18" charset="2"/>
              </a:rPr>
              <a:t>10 a 20 €</a:t>
            </a:r>
          </a:p>
        </p:txBody>
      </p:sp>
      <p:sp>
        <p:nvSpPr>
          <p:cNvPr id="429072" name="Rectangle 1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Conectores para Fibra Óptica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72" name="Rectangle 1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smtClean="0">
                <a:solidFill>
                  <a:srgbClr val="0000FF"/>
                </a:solidFill>
                <a:latin typeface="Verdana" pitchFamily="34" charset="0"/>
              </a:rPr>
              <a:t>Fibras Óticas – Normas ITU-T</a:t>
            </a:r>
            <a:endParaRPr lang="pt-PT" sz="2600">
              <a:solidFill>
                <a:srgbClr val="0000FF"/>
              </a:solidFill>
              <a:latin typeface="Verdana" pitchFamily="34" charset="0"/>
            </a:endParaRPr>
          </a:p>
        </p:txBody>
      </p:sp>
      <p:pic>
        <p:nvPicPr>
          <p:cNvPr id="500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8" y="2879204"/>
            <a:ext cx="8363822" cy="2818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ângulo arredondado 1"/>
          <p:cNvSpPr/>
          <p:nvPr/>
        </p:nvSpPr>
        <p:spPr bwMode="auto">
          <a:xfrm>
            <a:off x="729638" y="5291472"/>
            <a:ext cx="7704856" cy="379512"/>
          </a:xfrm>
          <a:prstGeom prst="roundRect">
            <a:avLst/>
          </a:prstGeom>
          <a:noFill/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sp>
        <p:nvSpPr>
          <p:cNvPr id="18" name="Rectângulo arredondado 17"/>
          <p:cNvSpPr/>
          <p:nvPr/>
        </p:nvSpPr>
        <p:spPr bwMode="auto">
          <a:xfrm>
            <a:off x="729638" y="3563280"/>
            <a:ext cx="7308812" cy="288525"/>
          </a:xfrm>
          <a:prstGeom prst="roundRect">
            <a:avLst/>
          </a:prstGeom>
          <a:noFill/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pt-PT" sz="2400" b="1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Courier New" pitchFamily="49" charset="0"/>
            </a:endParaRPr>
          </a:p>
        </p:txBody>
      </p:sp>
      <p:pic>
        <p:nvPicPr>
          <p:cNvPr id="5007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28" y="1340768"/>
            <a:ext cx="3977431" cy="165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489888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72" name="Rectangle 1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smtClean="0">
                <a:solidFill>
                  <a:srgbClr val="0000FF"/>
                </a:solidFill>
                <a:latin typeface="Verdana" pitchFamily="34" charset="0"/>
              </a:rPr>
              <a:t>Fibras Óticas – Norma G657</a:t>
            </a:r>
            <a:endParaRPr lang="pt-PT" sz="2600">
              <a:solidFill>
                <a:srgbClr val="0000FF"/>
              </a:solidFill>
              <a:latin typeface="Verdana" pitchFamily="34" charset="0"/>
            </a:endParaRPr>
          </a:p>
        </p:txBody>
      </p:sp>
      <p:pic>
        <p:nvPicPr>
          <p:cNvPr id="5007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448780"/>
            <a:ext cx="8691711" cy="1484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67" y="3501008"/>
            <a:ext cx="601980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435364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9" name="Rectangle 13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 smtClean="0">
                <a:solidFill>
                  <a:srgbClr val="0000FF"/>
                </a:solidFill>
                <a:latin typeface="Verdana" pitchFamily="34" charset="0"/>
              </a:rPr>
              <a:t>Máquinas de Fusão de Fibra Ótica</a:t>
            </a:r>
            <a:endParaRPr lang="pt-PT" sz="2600">
              <a:solidFill>
                <a:srgbClr val="0000FF"/>
              </a:solidFill>
              <a:latin typeface="Verdana" pitchFamily="34" charset="0"/>
            </a:endParaRPr>
          </a:p>
        </p:txBody>
      </p:sp>
      <p:pic>
        <p:nvPicPr>
          <p:cNvPr id="499714" name="Picture 2" descr="http://www.biztrademarket.com/User/206315/bb/fiber-fusion-splicer-pt-280-479x400_gc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60" y="1160748"/>
            <a:ext cx="5940660" cy="496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46184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9" name="Rectangle 13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Fibras Pré Conetorizadas</a:t>
            </a:r>
          </a:p>
        </p:txBody>
      </p:sp>
      <p:pic>
        <p:nvPicPr>
          <p:cNvPr id="50075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1233488"/>
            <a:ext cx="6335712" cy="493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1700213"/>
            <a:ext cx="7127875" cy="196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09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148138"/>
            <a:ext cx="19716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097" name="Text Box 17"/>
          <p:cNvSpPr txBox="1">
            <a:spLocks noChangeArrowheads="1"/>
          </p:cNvSpPr>
          <p:nvPr/>
        </p:nvSpPr>
        <p:spPr bwMode="auto">
          <a:xfrm>
            <a:off x="2376488" y="531971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buClrTx/>
              <a:buSzTx/>
              <a:buFontTx/>
              <a:buNone/>
            </a:pPr>
            <a:r>
              <a:rPr lang="pt-PT" sz="1800" b="0">
                <a:latin typeface="Arial" charset="0"/>
              </a:rPr>
              <a:t>ST</a:t>
            </a:r>
          </a:p>
        </p:txBody>
      </p:sp>
      <p:pic>
        <p:nvPicPr>
          <p:cNvPr id="430098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38" y="4076700"/>
            <a:ext cx="18192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099" name="Text Box 19"/>
          <p:cNvSpPr txBox="1">
            <a:spLocks noChangeArrowheads="1"/>
          </p:cNvSpPr>
          <p:nvPr/>
        </p:nvSpPr>
        <p:spPr bwMode="auto">
          <a:xfrm>
            <a:off x="7292975" y="5227638"/>
            <a:ext cx="477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buClrTx/>
              <a:buSzTx/>
              <a:buFontTx/>
              <a:buNone/>
            </a:pPr>
            <a:r>
              <a:rPr lang="pt-PT" sz="1800" b="0">
                <a:latin typeface="Arial" charset="0"/>
              </a:rPr>
              <a:t>LC</a:t>
            </a:r>
          </a:p>
        </p:txBody>
      </p:sp>
      <p:pic>
        <p:nvPicPr>
          <p:cNvPr id="430100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4076700"/>
            <a:ext cx="19145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01" name="Text Box 21"/>
          <p:cNvSpPr txBox="1">
            <a:spLocks noChangeArrowheads="1"/>
          </p:cNvSpPr>
          <p:nvPr/>
        </p:nvSpPr>
        <p:spPr bwMode="auto">
          <a:xfrm>
            <a:off x="4700588" y="5300663"/>
            <a:ext cx="50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hangingPunct="1">
              <a:buClrTx/>
              <a:buSzTx/>
              <a:buFontTx/>
              <a:buNone/>
            </a:pPr>
            <a:r>
              <a:rPr lang="pt-PT" sz="1800" b="0">
                <a:latin typeface="Arial" charset="0"/>
              </a:rPr>
              <a:t>SC</a:t>
            </a:r>
          </a:p>
        </p:txBody>
      </p:sp>
      <p:sp>
        <p:nvSpPr>
          <p:cNvPr id="430102" name="Rectangle 2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Patch Panel para Fibra Óptica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60" name="Rectangle 1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Patch Panel para Fibra Óptica</a:t>
            </a:r>
          </a:p>
        </p:txBody>
      </p:sp>
      <p:pic>
        <p:nvPicPr>
          <p:cNvPr id="462863" name="Picture 15" descr="Fiber_Optical_Patch_Panel_SC_Interface_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376363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97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2497138"/>
            <a:ext cx="2705100" cy="24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4978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276475"/>
            <a:ext cx="2476500" cy="255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4980" name="Rectangle 20"/>
          <p:cNvSpPr>
            <a:spLocks noChangeArrowheads="1"/>
          </p:cNvSpPr>
          <p:nvPr/>
        </p:nvSpPr>
        <p:spPr bwMode="auto">
          <a:xfrm>
            <a:off x="6103938" y="4189413"/>
            <a:ext cx="1225550" cy="1809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24979" name="Text Box 19"/>
          <p:cNvSpPr txBox="1">
            <a:spLocks noChangeArrowheads="1"/>
          </p:cNvSpPr>
          <p:nvPr/>
        </p:nvSpPr>
        <p:spPr bwMode="auto">
          <a:xfrm>
            <a:off x="6103938" y="3900488"/>
            <a:ext cx="118903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600">
                <a:latin typeface="Calibri" pitchFamily="34" charset="0"/>
              </a:rPr>
              <a:t> 2.22A   2.22B</a:t>
            </a:r>
          </a:p>
        </p:txBody>
      </p:sp>
      <p:sp>
        <p:nvSpPr>
          <p:cNvPr id="424981" name="Rectangle 21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Posto de Trabalho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0" name="Text Box 10"/>
          <p:cNvSpPr txBox="1">
            <a:spLocks noChangeArrowheads="1"/>
          </p:cNvSpPr>
          <p:nvPr/>
        </p:nvSpPr>
        <p:spPr bwMode="auto">
          <a:xfrm>
            <a:off x="884238" y="3321050"/>
            <a:ext cx="8497887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20000"/>
              </a:lnSpc>
            </a:pPr>
            <a:endParaRPr lang="pt-PT" sz="1600" b="0">
              <a:solidFill>
                <a:schemeClr val="bg2"/>
              </a:solidFill>
              <a:latin typeface="Verdana" pitchFamily="34" charset="0"/>
            </a:endParaRPr>
          </a:p>
          <a:p>
            <a:pPr>
              <a:lnSpc>
                <a:spcPct val="120000"/>
              </a:lnSpc>
            </a:pPr>
            <a:endParaRPr lang="pt-PT" b="0">
              <a:solidFill>
                <a:schemeClr val="bg2"/>
              </a:solidFill>
              <a:latin typeface="CG Times" pitchFamily="18" charset="0"/>
            </a:endParaRPr>
          </a:p>
          <a:p>
            <a:pPr>
              <a:lnSpc>
                <a:spcPct val="80000"/>
              </a:lnSpc>
            </a:pPr>
            <a:endParaRPr lang="pt-PT" sz="1600" b="0">
              <a:solidFill>
                <a:schemeClr val="bg2"/>
              </a:solidFill>
              <a:latin typeface="Verdana" pitchFamily="34" charset="0"/>
            </a:endParaRPr>
          </a:p>
          <a:p>
            <a:pPr>
              <a:lnSpc>
                <a:spcPct val="120000"/>
              </a:lnSpc>
            </a:pPr>
            <a:endParaRPr lang="pt-PT" b="0">
              <a:solidFill>
                <a:schemeClr val="bg2"/>
              </a:solidFill>
              <a:latin typeface="CG Times" pitchFamily="18" charset="0"/>
            </a:endParaRPr>
          </a:p>
          <a:p>
            <a:pPr>
              <a:lnSpc>
                <a:spcPct val="60000"/>
              </a:lnSpc>
            </a:pPr>
            <a:endParaRPr lang="pt-PT" b="0">
              <a:solidFill>
                <a:schemeClr val="bg2"/>
              </a:solidFill>
              <a:latin typeface="CG Times" pitchFamily="18" charset="0"/>
            </a:endParaRPr>
          </a:p>
        </p:txBody>
      </p:sp>
      <p:pic>
        <p:nvPicPr>
          <p:cNvPr id="45057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592263"/>
            <a:ext cx="7272337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5"/>
          <a:stretch>
            <a:fillRect/>
          </a:stretch>
        </p:blipFill>
        <p:spPr bwMode="auto">
          <a:xfrm>
            <a:off x="7689850" y="3113088"/>
            <a:ext cx="1843088" cy="190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7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4" b="12267"/>
          <a:stretch>
            <a:fillRect/>
          </a:stretch>
        </p:blipFill>
        <p:spPr bwMode="auto">
          <a:xfrm>
            <a:off x="3081338" y="5229225"/>
            <a:ext cx="1192212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75" name="Text Box 15"/>
          <p:cNvSpPr txBox="1">
            <a:spLocks noChangeArrowheads="1"/>
          </p:cNvSpPr>
          <p:nvPr/>
        </p:nvSpPr>
        <p:spPr bwMode="auto">
          <a:xfrm>
            <a:off x="488950" y="5192713"/>
            <a:ext cx="248443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PT" sz="2000" u="sng">
                <a:solidFill>
                  <a:schemeClr val="bg2"/>
                </a:solidFill>
                <a:latin typeface="Calibri" pitchFamily="34" charset="0"/>
              </a:rPr>
              <a:t>Cabo Direito</a:t>
            </a:r>
          </a:p>
          <a:p>
            <a:pPr algn="ctr"/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T568A ↔ T568A</a:t>
            </a:r>
          </a:p>
          <a:p>
            <a:pPr algn="ctr"/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T568B ↔ T568B</a:t>
            </a:r>
          </a:p>
        </p:txBody>
      </p:sp>
      <p:sp>
        <p:nvSpPr>
          <p:cNvPr id="450576" name="Text Box 16"/>
          <p:cNvSpPr txBox="1">
            <a:spLocks noChangeArrowheads="1"/>
          </p:cNvSpPr>
          <p:nvPr/>
        </p:nvSpPr>
        <p:spPr bwMode="auto">
          <a:xfrm>
            <a:off x="4305300" y="5192713"/>
            <a:ext cx="248443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PT" sz="2000" u="sng">
                <a:solidFill>
                  <a:schemeClr val="bg2"/>
                </a:solidFill>
                <a:latin typeface="Calibri" pitchFamily="34" charset="0"/>
              </a:rPr>
              <a:t>Cabo Cruzado</a:t>
            </a:r>
          </a:p>
          <a:p>
            <a:pPr algn="ctr"/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T568A ↔ T568B</a:t>
            </a:r>
          </a:p>
          <a:p>
            <a:pPr algn="ctr"/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T568B ↔ T568A</a:t>
            </a:r>
          </a:p>
        </p:txBody>
      </p:sp>
      <p:pic>
        <p:nvPicPr>
          <p:cNvPr id="450577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3" r="2112" b="23555"/>
          <a:stretch>
            <a:fillRect/>
          </a:stretch>
        </p:blipFill>
        <p:spPr bwMode="auto">
          <a:xfrm>
            <a:off x="7221538" y="5013325"/>
            <a:ext cx="2041525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578" name="Rectangle 18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Cabos Ethernet</a:t>
            </a:r>
          </a:p>
        </p:txBody>
      </p:sp>
      <p:pic>
        <p:nvPicPr>
          <p:cNvPr id="450579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0" y="1233488"/>
            <a:ext cx="14128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1449388"/>
            <a:ext cx="7308850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3461" name="Rectangle 5"/>
          <p:cNvSpPr>
            <a:spLocks noChangeArrowheads="1"/>
          </p:cNvSpPr>
          <p:nvPr/>
        </p:nvSpPr>
        <p:spPr bwMode="auto">
          <a:xfrm>
            <a:off x="1352550" y="439738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Topologia Física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06" name="Rectangle 10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Familia de Switches da CISCO</a:t>
            </a:r>
          </a:p>
        </p:txBody>
      </p:sp>
      <p:pic>
        <p:nvPicPr>
          <p:cNvPr id="49050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8" y="1484313"/>
            <a:ext cx="755332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2097088"/>
            <a:ext cx="4105275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3221" name="Text Box 5"/>
          <p:cNvSpPr txBox="1">
            <a:spLocks noChangeArrowheads="1"/>
          </p:cNvSpPr>
          <p:nvPr/>
        </p:nvSpPr>
        <p:spPr bwMode="auto">
          <a:xfrm>
            <a:off x="4808538" y="2241550"/>
            <a:ext cx="44640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73050" indent="-2730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12, 24 ou 48 portas 10/100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2 portas de saída Gigabit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Slots GBIC para fibra óptica ou cabo</a:t>
            </a:r>
          </a:p>
        </p:txBody>
      </p:sp>
      <p:sp>
        <p:nvSpPr>
          <p:cNvPr id="393222" name="WordArt 6"/>
          <p:cNvSpPr>
            <a:spLocks noChangeArrowheads="1" noChangeShapeType="1" noTextEdit="1"/>
          </p:cNvSpPr>
          <p:nvPr/>
        </p:nvSpPr>
        <p:spPr bwMode="auto">
          <a:xfrm>
            <a:off x="3332163" y="1304925"/>
            <a:ext cx="3600450" cy="2873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pt-PT" sz="3600" kern="10">
                <a:ln w="9525">
                  <a:solidFill>
                    <a:srgbClr val="993300"/>
                  </a:solidFill>
                  <a:round/>
                  <a:headEnd/>
                  <a:tailEnd/>
                </a:ln>
                <a:solidFill>
                  <a:srgbClr val="993300"/>
                </a:solidFill>
                <a:latin typeface="Calibri"/>
                <a:cs typeface="Calibri"/>
              </a:rPr>
              <a:t>! Modelo Descontinuado!</a:t>
            </a:r>
          </a:p>
        </p:txBody>
      </p:sp>
      <p:pic>
        <p:nvPicPr>
          <p:cNvPr id="393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6" b="18266"/>
          <a:stretch>
            <a:fillRect/>
          </a:stretch>
        </p:blipFill>
        <p:spPr bwMode="auto">
          <a:xfrm>
            <a:off x="5097463" y="4408488"/>
            <a:ext cx="1800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32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5" b="20602"/>
          <a:stretch>
            <a:fillRect/>
          </a:stretch>
        </p:blipFill>
        <p:spPr bwMode="auto">
          <a:xfrm>
            <a:off x="7366000" y="4335463"/>
            <a:ext cx="1893888" cy="12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3225" name="Text Box 9"/>
          <p:cNvSpPr txBox="1">
            <a:spLocks noChangeArrowheads="1"/>
          </p:cNvSpPr>
          <p:nvPr/>
        </p:nvSpPr>
        <p:spPr bwMode="auto">
          <a:xfrm>
            <a:off x="5781675" y="5632450"/>
            <a:ext cx="7921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73050" indent="-2730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Cobre</a:t>
            </a:r>
          </a:p>
        </p:txBody>
      </p:sp>
      <p:sp>
        <p:nvSpPr>
          <p:cNvPr id="393226" name="Text Box 10"/>
          <p:cNvSpPr txBox="1">
            <a:spLocks noChangeArrowheads="1"/>
          </p:cNvSpPr>
          <p:nvPr/>
        </p:nvSpPr>
        <p:spPr bwMode="auto">
          <a:xfrm>
            <a:off x="7761288" y="5632450"/>
            <a:ext cx="793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73050" indent="-2730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Fibra</a:t>
            </a:r>
          </a:p>
        </p:txBody>
      </p:sp>
      <p:sp>
        <p:nvSpPr>
          <p:cNvPr id="393227" name="Text Box 11"/>
          <p:cNvSpPr txBox="1">
            <a:spLocks noChangeArrowheads="1"/>
          </p:cNvSpPr>
          <p:nvPr/>
        </p:nvSpPr>
        <p:spPr bwMode="auto">
          <a:xfrm>
            <a:off x="5384800" y="4113213"/>
            <a:ext cx="3671888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GBIC (</a:t>
            </a:r>
            <a:r>
              <a:rPr lang="pt-PT" sz="1600">
                <a:solidFill>
                  <a:schemeClr val="bg2"/>
                </a:solidFill>
                <a:latin typeface="Verdana" pitchFamily="34" charset="0"/>
              </a:rPr>
              <a:t>G</a:t>
            </a: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iga</a:t>
            </a:r>
            <a:r>
              <a:rPr lang="pt-PT" sz="1600">
                <a:solidFill>
                  <a:schemeClr val="bg2"/>
                </a:solidFill>
                <a:latin typeface="Verdana" pitchFamily="34" charset="0"/>
              </a:rPr>
              <a:t>B</a:t>
            </a: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it </a:t>
            </a:r>
            <a:r>
              <a:rPr lang="pt-PT" sz="1600">
                <a:solidFill>
                  <a:schemeClr val="bg2"/>
                </a:solidFill>
                <a:latin typeface="Verdana" pitchFamily="34" charset="0"/>
              </a:rPr>
              <a:t>I</a:t>
            </a: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nterface </a:t>
            </a:r>
            <a:r>
              <a:rPr lang="pt-PT" sz="1600">
                <a:solidFill>
                  <a:schemeClr val="bg2"/>
                </a:solidFill>
                <a:latin typeface="Verdana" pitchFamily="34" charset="0"/>
              </a:rPr>
              <a:t>C</a:t>
            </a: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onverter)</a:t>
            </a:r>
          </a:p>
        </p:txBody>
      </p:sp>
      <p:sp>
        <p:nvSpPr>
          <p:cNvPr id="393228" name="Rectangle 1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Switches CISCO Catalyst 2950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" r="2095"/>
          <a:stretch>
            <a:fillRect/>
          </a:stretch>
        </p:blipFill>
        <p:spPr bwMode="auto">
          <a:xfrm>
            <a:off x="382588" y="1411288"/>
            <a:ext cx="2987675" cy="399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4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1376363"/>
            <a:ext cx="6011862" cy="4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4246" name="Text Box 6"/>
          <p:cNvSpPr txBox="1">
            <a:spLocks noChangeArrowheads="1"/>
          </p:cNvSpPr>
          <p:nvPr/>
        </p:nvSpPr>
        <p:spPr bwMode="auto">
          <a:xfrm>
            <a:off x="1423988" y="5842000"/>
            <a:ext cx="7958137" cy="19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CG Times" pitchFamily="18" charset="0"/>
              </a:rPr>
              <a:t>PoE – </a:t>
            </a:r>
            <a:r>
              <a:rPr lang="pt-PT" sz="1600" i="1">
                <a:solidFill>
                  <a:schemeClr val="bg2"/>
                </a:solidFill>
                <a:latin typeface="CG Times" pitchFamily="18" charset="0"/>
              </a:rPr>
              <a:t>P</a:t>
            </a:r>
            <a:r>
              <a:rPr lang="pt-PT" sz="1600" b="0" i="1">
                <a:solidFill>
                  <a:schemeClr val="bg2"/>
                </a:solidFill>
                <a:latin typeface="CG Times" pitchFamily="18" charset="0"/>
              </a:rPr>
              <a:t>ower </a:t>
            </a:r>
            <a:r>
              <a:rPr lang="pt-PT" sz="1600" i="1">
                <a:solidFill>
                  <a:schemeClr val="bg2"/>
                </a:solidFill>
                <a:latin typeface="CG Times" pitchFamily="18" charset="0"/>
              </a:rPr>
              <a:t>o</a:t>
            </a:r>
            <a:r>
              <a:rPr lang="pt-PT" sz="1600" b="0" i="1">
                <a:solidFill>
                  <a:schemeClr val="bg2"/>
                </a:solidFill>
                <a:latin typeface="CG Times" pitchFamily="18" charset="0"/>
              </a:rPr>
              <a:t>ver </a:t>
            </a:r>
            <a:r>
              <a:rPr lang="pt-PT" sz="1600" i="1">
                <a:solidFill>
                  <a:schemeClr val="bg2"/>
                </a:solidFill>
                <a:latin typeface="CG Times" pitchFamily="18" charset="0"/>
              </a:rPr>
              <a:t>E</a:t>
            </a:r>
            <a:r>
              <a:rPr lang="pt-PT" sz="1600" b="0" i="1">
                <a:solidFill>
                  <a:schemeClr val="bg2"/>
                </a:solidFill>
                <a:latin typeface="CG Times" pitchFamily="18" charset="0"/>
              </a:rPr>
              <a:t>thernet</a:t>
            </a:r>
            <a:r>
              <a:rPr lang="pt-PT" sz="1600" b="0">
                <a:solidFill>
                  <a:schemeClr val="bg2"/>
                </a:solidFill>
                <a:latin typeface="CG Times" pitchFamily="18" charset="0"/>
              </a:rPr>
              <a:t> (para equipamentos VoIP, Pontos de Acesso </a:t>
            </a:r>
            <a:r>
              <a:rPr lang="pt-PT" sz="1600" b="0" i="1">
                <a:solidFill>
                  <a:schemeClr val="bg2"/>
                </a:solidFill>
                <a:latin typeface="CG Times" pitchFamily="18" charset="0"/>
              </a:rPr>
              <a:t>Wireless</a:t>
            </a:r>
            <a:r>
              <a:rPr lang="pt-PT" sz="1600" b="0">
                <a:solidFill>
                  <a:schemeClr val="bg2"/>
                </a:solidFill>
                <a:latin typeface="CG Times" pitchFamily="18" charset="0"/>
              </a:rPr>
              <a:t>, etc.)</a:t>
            </a:r>
          </a:p>
        </p:txBody>
      </p:sp>
      <p:sp>
        <p:nvSpPr>
          <p:cNvPr id="394247" name="Line 7"/>
          <p:cNvSpPr>
            <a:spLocks noChangeShapeType="1"/>
          </p:cNvSpPr>
          <p:nvPr/>
        </p:nvSpPr>
        <p:spPr bwMode="auto">
          <a:xfrm>
            <a:off x="3405188" y="4292600"/>
            <a:ext cx="0" cy="541338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94248" name="Line 8"/>
          <p:cNvSpPr>
            <a:spLocks noChangeShapeType="1"/>
          </p:cNvSpPr>
          <p:nvPr/>
        </p:nvSpPr>
        <p:spPr bwMode="auto">
          <a:xfrm>
            <a:off x="3405188" y="4545013"/>
            <a:ext cx="73025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94249" name="Line 9"/>
          <p:cNvSpPr>
            <a:spLocks noChangeShapeType="1"/>
          </p:cNvSpPr>
          <p:nvPr/>
        </p:nvSpPr>
        <p:spPr bwMode="auto">
          <a:xfrm>
            <a:off x="3478213" y="4545013"/>
            <a:ext cx="0" cy="12969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pic>
        <p:nvPicPr>
          <p:cNvPr id="39425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5481638"/>
            <a:ext cx="6842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4252" name="Rectangle 1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Switches CISCO Catalyst 2960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21747" r="6920" b="12839"/>
          <a:stretch>
            <a:fillRect/>
          </a:stretch>
        </p:blipFill>
        <p:spPr bwMode="auto">
          <a:xfrm>
            <a:off x="6862763" y="1568450"/>
            <a:ext cx="2122487" cy="156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5269" name="Text Box 5"/>
          <p:cNvSpPr txBox="1">
            <a:spLocks noChangeArrowheads="1"/>
          </p:cNvSpPr>
          <p:nvPr/>
        </p:nvSpPr>
        <p:spPr bwMode="auto">
          <a:xfrm>
            <a:off x="2828925" y="2576513"/>
            <a:ext cx="30607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pt-PT" sz="2000" b="0">
                <a:solidFill>
                  <a:schemeClr val="bg2"/>
                </a:solidFill>
                <a:latin typeface="Arial" charset="0"/>
              </a:rPr>
              <a:t>Dual-Propose Uplink Ports</a:t>
            </a:r>
          </a:p>
        </p:txBody>
      </p:sp>
      <p:sp>
        <p:nvSpPr>
          <p:cNvPr id="395271" name="Text Box 7"/>
          <p:cNvSpPr txBox="1">
            <a:spLocks noChangeArrowheads="1"/>
          </p:cNvSpPr>
          <p:nvPr/>
        </p:nvSpPr>
        <p:spPr bwMode="auto">
          <a:xfrm>
            <a:off x="704850" y="3332163"/>
            <a:ext cx="83883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O porto duplo da figura tem duas ligações Gigabit em cobre, e dois </a:t>
            </a:r>
            <a:r>
              <a:rPr lang="pt-PT" sz="2000" b="0" i="1">
                <a:solidFill>
                  <a:schemeClr val="bg2"/>
                </a:solidFill>
                <a:latin typeface="Calibri" pitchFamily="34" charset="0"/>
              </a:rPr>
              <a:t>slots</a:t>
            </a: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 para se encaixarem módulos SFP para Fibra Óptica. </a:t>
            </a:r>
            <a:r>
              <a:rPr lang="pt-PT" sz="2000">
                <a:solidFill>
                  <a:schemeClr val="bg2"/>
                </a:solidFill>
                <a:latin typeface="Calibri" pitchFamily="34" charset="0"/>
              </a:rPr>
              <a:t>Note que só funciona um dos  </a:t>
            </a:r>
            <a:r>
              <a:rPr lang="en-US" sz="2000" i="1">
                <a:solidFill>
                  <a:schemeClr val="bg2"/>
                </a:solidFill>
                <a:latin typeface="Calibri" pitchFamily="34" charset="0"/>
              </a:rPr>
              <a:t>transceivers! (Cobre ou Fibra)</a:t>
            </a:r>
            <a:endParaRPr lang="pt-PT" sz="2000">
              <a:solidFill>
                <a:schemeClr val="bg2"/>
              </a:solidFill>
              <a:latin typeface="Calibri" pitchFamily="34" charset="0"/>
            </a:endParaRPr>
          </a:p>
        </p:txBody>
      </p:sp>
      <p:sp>
        <p:nvSpPr>
          <p:cNvPr id="395274" name="Text Box 10"/>
          <p:cNvSpPr txBox="1">
            <a:spLocks noChangeArrowheads="1"/>
          </p:cNvSpPr>
          <p:nvPr/>
        </p:nvSpPr>
        <p:spPr bwMode="auto">
          <a:xfrm>
            <a:off x="4484688" y="4741863"/>
            <a:ext cx="3995737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Mini GBIC ou </a:t>
            </a:r>
            <a:r>
              <a:rPr lang="pt-PT" sz="1600" b="0">
                <a:solidFill>
                  <a:schemeClr val="bg2"/>
                </a:solidFill>
                <a:latin typeface="CG Times" pitchFamily="18" charset="0"/>
              </a:rPr>
              <a:t>GBIC</a:t>
            </a:r>
            <a:r>
              <a:rPr lang="pt-PT" b="0">
                <a:solidFill>
                  <a:schemeClr val="bg2"/>
                </a:solidFill>
                <a:latin typeface="CG Times" pitchFamily="18" charset="0"/>
              </a:rPr>
              <a:t> </a:t>
            </a: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SFP </a:t>
            </a:r>
          </a:p>
          <a:p>
            <a:pPr algn="ctr"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(</a:t>
            </a:r>
            <a:r>
              <a:rPr lang="pt-PT" sz="1600" i="1">
                <a:solidFill>
                  <a:schemeClr val="bg2"/>
                </a:solidFill>
                <a:latin typeface="Verdana" pitchFamily="34" charset="0"/>
              </a:rPr>
              <a:t>S</a:t>
            </a:r>
            <a:r>
              <a:rPr lang="pt-PT" sz="1600" b="0" i="1">
                <a:solidFill>
                  <a:schemeClr val="bg2"/>
                </a:solidFill>
                <a:latin typeface="Verdana" pitchFamily="34" charset="0"/>
              </a:rPr>
              <a:t>mall </a:t>
            </a:r>
            <a:r>
              <a:rPr lang="pt-PT" sz="1600" i="1">
                <a:solidFill>
                  <a:schemeClr val="bg2"/>
                </a:solidFill>
                <a:latin typeface="Verdana" pitchFamily="34" charset="0"/>
              </a:rPr>
              <a:t>F</a:t>
            </a:r>
            <a:r>
              <a:rPr lang="pt-PT" sz="1600" b="0" i="1">
                <a:solidFill>
                  <a:schemeClr val="bg2"/>
                </a:solidFill>
                <a:latin typeface="Verdana" pitchFamily="34" charset="0"/>
              </a:rPr>
              <a:t>orm-Factor </a:t>
            </a:r>
            <a:r>
              <a:rPr lang="pt-PT" sz="1600" i="1">
                <a:solidFill>
                  <a:schemeClr val="bg2"/>
                </a:solidFill>
                <a:latin typeface="Verdana" pitchFamily="34" charset="0"/>
              </a:rPr>
              <a:t>P</a:t>
            </a:r>
            <a:r>
              <a:rPr lang="pt-PT" sz="1600" b="0" i="1">
                <a:solidFill>
                  <a:schemeClr val="bg2"/>
                </a:solidFill>
                <a:latin typeface="Verdana" pitchFamily="34" charset="0"/>
              </a:rPr>
              <a:t>luggable</a:t>
            </a: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 - SFP)</a:t>
            </a:r>
          </a:p>
        </p:txBody>
      </p:sp>
      <p:pic>
        <p:nvPicPr>
          <p:cNvPr id="3952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4305300"/>
            <a:ext cx="1584325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5277" name="AutoShape 13"/>
          <p:cNvSpPr>
            <a:spLocks noChangeArrowheads="1"/>
          </p:cNvSpPr>
          <p:nvPr/>
        </p:nvSpPr>
        <p:spPr bwMode="auto">
          <a:xfrm>
            <a:off x="5997575" y="2073275"/>
            <a:ext cx="755650" cy="358775"/>
          </a:xfrm>
          <a:prstGeom prst="notchedRightArrow">
            <a:avLst>
              <a:gd name="adj1" fmla="val 50000"/>
              <a:gd name="adj2" fmla="val 52655"/>
            </a:avLst>
          </a:prstGeom>
          <a:solidFill>
            <a:srgbClr val="33CCCC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pic>
        <p:nvPicPr>
          <p:cNvPr id="395282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892300"/>
            <a:ext cx="53482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5270" name="AutoShape 6"/>
          <p:cNvSpPr>
            <a:spLocks noChangeArrowheads="1"/>
          </p:cNvSpPr>
          <p:nvPr/>
        </p:nvSpPr>
        <p:spPr bwMode="auto">
          <a:xfrm>
            <a:off x="5205413" y="1820863"/>
            <a:ext cx="684212" cy="647700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95283" name="Text Box 19"/>
          <p:cNvSpPr txBox="1">
            <a:spLocks noChangeArrowheads="1"/>
          </p:cNvSpPr>
          <p:nvPr/>
        </p:nvSpPr>
        <p:spPr bwMode="auto">
          <a:xfrm>
            <a:off x="1423988" y="4773613"/>
            <a:ext cx="5921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b="0">
                <a:latin typeface="CG Times" pitchFamily="18" charset="0"/>
              </a:rPr>
              <a:t>SFP</a:t>
            </a:r>
          </a:p>
        </p:txBody>
      </p:sp>
      <p:sp>
        <p:nvSpPr>
          <p:cNvPr id="395286" name="Rectangle 2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Switches CISCO Catalyst 2960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6" name="Text Box 4"/>
          <p:cNvSpPr txBox="1">
            <a:spLocks noChangeArrowheads="1"/>
          </p:cNvSpPr>
          <p:nvPr/>
        </p:nvSpPr>
        <p:spPr bwMode="auto">
          <a:xfrm>
            <a:off x="1028700" y="5429250"/>
            <a:ext cx="78486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pt-PT" sz="1600">
                <a:solidFill>
                  <a:schemeClr val="bg2"/>
                </a:solidFill>
                <a:latin typeface="Calibri" pitchFamily="34" charset="0"/>
              </a:rPr>
              <a:t>(*) Número de milhões de pacotes de 64 bytes por segundo</a:t>
            </a:r>
          </a:p>
        </p:txBody>
      </p:sp>
      <p:graphicFrame>
        <p:nvGraphicFramePr>
          <p:cNvPr id="443439" name="Group 47"/>
          <p:cNvGraphicFramePr>
            <a:graphicFrameLocks noGrp="1"/>
          </p:cNvGraphicFramePr>
          <p:nvPr>
            <p:ph idx="4294967295"/>
          </p:nvPr>
        </p:nvGraphicFramePr>
        <p:xfrm>
          <a:off x="811213" y="2097088"/>
          <a:ext cx="8245475" cy="3060703"/>
        </p:xfrm>
        <a:graphic>
          <a:graphicData uri="http://schemas.openxmlformats.org/drawingml/2006/table">
            <a:tbl>
              <a:tblPr/>
              <a:tblGrid>
                <a:gridCol w="1836737"/>
                <a:gridCol w="3852863"/>
                <a:gridCol w="2555875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Modelo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Fotografia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Ritmo de encaminhamento (*)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2960-8TC-L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2.7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2960-24TT(TC)-L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6.5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2960-48TT(TC)-L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10.1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2960G-24TC-L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35.7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2960G-48TC-L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39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3428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3255963"/>
            <a:ext cx="33131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3429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2717800"/>
            <a:ext cx="2360613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3431" name="Picture 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3724275"/>
            <a:ext cx="3313112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3440" name="Picture 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4237038"/>
            <a:ext cx="3311525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3441" name="Picture 4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4724400"/>
            <a:ext cx="3313112" cy="32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3444" name="Rectangle 5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Switches CISCO Catalyst 2960</a:t>
            </a:r>
          </a:p>
        </p:txBody>
      </p:sp>
      <p:sp>
        <p:nvSpPr>
          <p:cNvPr id="443445" name="Text Box 53"/>
          <p:cNvSpPr txBox="1">
            <a:spLocks noChangeArrowheads="1"/>
          </p:cNvSpPr>
          <p:nvPr/>
        </p:nvSpPr>
        <p:spPr bwMode="auto">
          <a:xfrm>
            <a:off x="1208088" y="1304925"/>
            <a:ext cx="74533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Ritmos de encaminhamento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2" name="Text Box 4"/>
          <p:cNvSpPr txBox="1">
            <a:spLocks noChangeArrowheads="1"/>
          </p:cNvSpPr>
          <p:nvPr/>
        </p:nvSpPr>
        <p:spPr bwMode="auto">
          <a:xfrm>
            <a:off x="992188" y="5661025"/>
            <a:ext cx="78486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Consulta no site </a:t>
            </a:r>
            <a:r>
              <a:rPr lang="pt-PT" sz="2000">
                <a:solidFill>
                  <a:schemeClr val="bg2"/>
                </a:solidFill>
                <a:latin typeface="CG Times" pitchFamily="18" charset="0"/>
              </a:rPr>
              <a:t>www.memorydealers.com</a:t>
            </a: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  em Dezembro de 2008</a:t>
            </a:r>
          </a:p>
          <a:p>
            <a:pPr algn="ctr">
              <a:lnSpc>
                <a:spcPct val="110000"/>
              </a:lnSpc>
            </a:pPr>
            <a:r>
              <a:rPr lang="pt-PT" sz="1600" b="0">
                <a:solidFill>
                  <a:schemeClr val="bg2"/>
                </a:solidFill>
                <a:latin typeface="CG Times" pitchFamily="18" charset="0"/>
              </a:rPr>
              <a:t>Preços sem IVA</a:t>
            </a:r>
          </a:p>
        </p:txBody>
      </p:sp>
      <p:graphicFrame>
        <p:nvGraphicFramePr>
          <p:cNvPr id="396347" name="Group 59"/>
          <p:cNvGraphicFramePr>
            <a:graphicFrameLocks noGrp="1"/>
          </p:cNvGraphicFramePr>
          <p:nvPr>
            <p:ph idx="4294967295"/>
          </p:nvPr>
        </p:nvGraphicFramePr>
        <p:xfrm>
          <a:off x="811213" y="1700213"/>
          <a:ext cx="8245475" cy="3917954"/>
        </p:xfrm>
        <a:graphic>
          <a:graphicData uri="http://schemas.openxmlformats.org/drawingml/2006/table">
            <a:tbl>
              <a:tblPr/>
              <a:tblGrid>
                <a:gridCol w="1836737"/>
                <a:gridCol w="4346575"/>
                <a:gridCol w="2062163"/>
              </a:tblGrid>
              <a:tr h="43973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Modelo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Fotografia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Preço (€)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2960-8TC-L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640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2960-24TT-L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515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2960-24TC-L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1000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2960-48TT-L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930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2960-48TC-L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1795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2960G-24TC-L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1540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2960G-48TC-L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2550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6323" name="Picture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3211513"/>
            <a:ext cx="3313113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6324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706688"/>
            <a:ext cx="3313113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6325" name="Pictur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38" y="2168525"/>
            <a:ext cx="235902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6326" name="Picture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8" y="3679825"/>
            <a:ext cx="3313112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6327" name="Picture 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8" y="4219575"/>
            <a:ext cx="3313112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6343" name="Picture 5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4740275"/>
            <a:ext cx="3311525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6344" name="Picture 5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5227638"/>
            <a:ext cx="3313113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6350" name="Rectangle 6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Switches CISCO Catalyst 2960</a:t>
            </a:r>
          </a:p>
        </p:txBody>
      </p:sp>
      <p:sp>
        <p:nvSpPr>
          <p:cNvPr id="396351" name="Text Box 63"/>
          <p:cNvSpPr txBox="1">
            <a:spLocks noChangeArrowheads="1"/>
          </p:cNvSpPr>
          <p:nvPr/>
        </p:nvSpPr>
        <p:spPr bwMode="auto">
          <a:xfrm>
            <a:off x="1208088" y="1160463"/>
            <a:ext cx="74533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Preços Indicativos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2241550"/>
            <a:ext cx="3673475" cy="202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7317" name="Text Box 5"/>
          <p:cNvSpPr txBox="1">
            <a:spLocks noChangeArrowheads="1"/>
          </p:cNvSpPr>
          <p:nvPr/>
        </p:nvSpPr>
        <p:spPr bwMode="auto">
          <a:xfrm>
            <a:off x="5348288" y="4545013"/>
            <a:ext cx="37084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Comporta-se como um </a:t>
            </a:r>
            <a:r>
              <a:rPr lang="pt-PT" sz="2000" b="0" i="1">
                <a:solidFill>
                  <a:schemeClr val="bg2"/>
                </a:solidFill>
                <a:latin typeface="CG Times" pitchFamily="18" charset="0"/>
              </a:rPr>
              <a:t>switch</a:t>
            </a: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 único a nível de configuração e ritmo de encaminhamento.</a:t>
            </a:r>
          </a:p>
          <a:p>
            <a:pPr algn="ctr">
              <a:lnSpc>
                <a:spcPct val="110000"/>
              </a:lnSpc>
            </a:pPr>
            <a:endParaRPr lang="pt-PT" sz="1400" b="0">
              <a:solidFill>
                <a:schemeClr val="bg2"/>
              </a:solidFill>
              <a:latin typeface="CG Times" pitchFamily="18" charset="0"/>
            </a:endParaRPr>
          </a:p>
        </p:txBody>
      </p:sp>
      <p:pic>
        <p:nvPicPr>
          <p:cNvPr id="397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1" b="13297"/>
          <a:stretch>
            <a:fillRect/>
          </a:stretch>
        </p:blipFill>
        <p:spPr bwMode="auto">
          <a:xfrm>
            <a:off x="668338" y="1920875"/>
            <a:ext cx="4213225" cy="190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7319" name="Text Box 7"/>
          <p:cNvSpPr txBox="1">
            <a:spLocks noChangeArrowheads="1"/>
          </p:cNvSpPr>
          <p:nvPr/>
        </p:nvSpPr>
        <p:spPr bwMode="auto">
          <a:xfrm>
            <a:off x="6392863" y="4076700"/>
            <a:ext cx="2627312" cy="19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73050" indent="-2730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Barramento a 32 Gbit/s</a:t>
            </a:r>
          </a:p>
        </p:txBody>
      </p:sp>
      <p:sp>
        <p:nvSpPr>
          <p:cNvPr id="397320" name="Line 8"/>
          <p:cNvSpPr>
            <a:spLocks noChangeShapeType="1"/>
          </p:cNvSpPr>
          <p:nvPr/>
        </p:nvSpPr>
        <p:spPr bwMode="auto">
          <a:xfrm flipH="1" flipV="1">
            <a:off x="6429375" y="3536950"/>
            <a:ext cx="1044575" cy="468313"/>
          </a:xfrm>
          <a:prstGeom prst="line">
            <a:avLst/>
          </a:prstGeom>
          <a:noFill/>
          <a:ln w="4445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pic>
        <p:nvPicPr>
          <p:cNvPr id="39732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4041775"/>
            <a:ext cx="14763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732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4976813"/>
            <a:ext cx="1225550" cy="97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7325" name="Text Box 13"/>
          <p:cNvSpPr txBox="1">
            <a:spLocks noChangeArrowheads="1"/>
          </p:cNvSpPr>
          <p:nvPr/>
        </p:nvSpPr>
        <p:spPr bwMode="auto">
          <a:xfrm>
            <a:off x="3478213" y="4437063"/>
            <a:ext cx="81121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b="0">
                <a:latin typeface="CG Times" pitchFamily="18" charset="0"/>
              </a:rPr>
              <a:t>SFP’s</a:t>
            </a:r>
          </a:p>
        </p:txBody>
      </p:sp>
      <p:sp>
        <p:nvSpPr>
          <p:cNvPr id="397326" name="Text Box 14"/>
          <p:cNvSpPr txBox="1">
            <a:spLocks noChangeArrowheads="1"/>
          </p:cNvSpPr>
          <p:nvPr/>
        </p:nvSpPr>
        <p:spPr bwMode="auto">
          <a:xfrm>
            <a:off x="2181225" y="4292600"/>
            <a:ext cx="75565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73050" indent="-2730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Cobre</a:t>
            </a:r>
          </a:p>
          <a:p>
            <a:pPr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175 €</a:t>
            </a:r>
          </a:p>
        </p:txBody>
      </p:sp>
      <p:sp>
        <p:nvSpPr>
          <p:cNvPr id="397327" name="Text Box 15"/>
          <p:cNvSpPr txBox="1">
            <a:spLocks noChangeArrowheads="1"/>
          </p:cNvSpPr>
          <p:nvPr/>
        </p:nvSpPr>
        <p:spPr bwMode="auto">
          <a:xfrm>
            <a:off x="2216150" y="5229225"/>
            <a:ext cx="1152525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73050" indent="-2730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Fibra</a:t>
            </a:r>
          </a:p>
          <a:p>
            <a:pPr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SX-220 €</a:t>
            </a:r>
          </a:p>
          <a:p>
            <a:pPr>
              <a:lnSpc>
                <a:spcPct val="8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LX-440 €</a:t>
            </a:r>
          </a:p>
        </p:txBody>
      </p:sp>
      <p:sp>
        <p:nvSpPr>
          <p:cNvPr id="397328" name="Line 16"/>
          <p:cNvSpPr>
            <a:spLocks noChangeShapeType="1"/>
          </p:cNvSpPr>
          <p:nvPr/>
        </p:nvSpPr>
        <p:spPr bwMode="auto">
          <a:xfrm flipV="1">
            <a:off x="3944938" y="3644900"/>
            <a:ext cx="0" cy="720725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97329" name="Rectangle 1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en-US" sz="2600">
                <a:solidFill>
                  <a:srgbClr val="0000FF"/>
                </a:solidFill>
                <a:latin typeface="Verdana" pitchFamily="34" charset="0"/>
              </a:rPr>
              <a:t>CISCO Catalyst 3750</a:t>
            </a:r>
            <a:endParaRPr lang="pt-PT" sz="2600">
              <a:solidFill>
                <a:srgbClr val="0000FF"/>
              </a:solidFill>
              <a:latin typeface="Verdana" pitchFamily="34" charset="0"/>
            </a:endParaRPr>
          </a:p>
        </p:txBody>
      </p:sp>
      <p:sp>
        <p:nvSpPr>
          <p:cNvPr id="397330" name="Text Box 18"/>
          <p:cNvSpPr txBox="1">
            <a:spLocks noChangeArrowheads="1"/>
          </p:cNvSpPr>
          <p:nvPr/>
        </p:nvSpPr>
        <p:spPr bwMode="auto">
          <a:xfrm>
            <a:off x="1208088" y="1304925"/>
            <a:ext cx="74533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 Stackable Switches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4" name="Text Box 4"/>
          <p:cNvSpPr txBox="1">
            <a:spLocks noChangeArrowheads="1"/>
          </p:cNvSpPr>
          <p:nvPr/>
        </p:nvSpPr>
        <p:spPr bwMode="auto">
          <a:xfrm>
            <a:off x="1028700" y="5429250"/>
            <a:ext cx="78486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pt-PT" sz="1600">
                <a:solidFill>
                  <a:schemeClr val="bg2"/>
                </a:solidFill>
                <a:latin typeface="Calibri" pitchFamily="34" charset="0"/>
              </a:rPr>
              <a:t>(*) Número de milhões de pacotes de 64 bytes por segundo</a:t>
            </a:r>
          </a:p>
        </p:txBody>
      </p:sp>
      <p:graphicFrame>
        <p:nvGraphicFramePr>
          <p:cNvPr id="445489" name="Group 49"/>
          <p:cNvGraphicFramePr>
            <a:graphicFrameLocks noGrp="1"/>
          </p:cNvGraphicFramePr>
          <p:nvPr>
            <p:ph idx="4294967295"/>
          </p:nvPr>
        </p:nvGraphicFramePr>
        <p:xfrm>
          <a:off x="811213" y="2097088"/>
          <a:ext cx="8245475" cy="3060703"/>
        </p:xfrm>
        <a:graphic>
          <a:graphicData uri="http://schemas.openxmlformats.org/drawingml/2006/table">
            <a:tbl>
              <a:tblPr/>
              <a:tblGrid>
                <a:gridCol w="1836737"/>
                <a:gridCol w="3852863"/>
                <a:gridCol w="2555875"/>
              </a:tblGrid>
              <a:tr h="576263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Modelo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Fotografia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Ritmo de encaminhamento (*)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C3750-24TS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6.5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C3750-48TS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13.1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C3750G-24TS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38.7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C3750G-48TS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38.7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C3750G-12S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17.8 Mpps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5480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13" y="4681538"/>
            <a:ext cx="2682875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548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773363"/>
            <a:ext cx="2700337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5482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3752850"/>
            <a:ext cx="2700337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5483" name="Picture 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3249613"/>
            <a:ext cx="2692400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5484" name="Picture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4213225"/>
            <a:ext cx="269240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5492" name="Rectangle 5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en-US" sz="2600">
                <a:solidFill>
                  <a:srgbClr val="0000FF"/>
                </a:solidFill>
                <a:latin typeface="Verdana" pitchFamily="34" charset="0"/>
              </a:rPr>
              <a:t>CISCO Catalyst 3750</a:t>
            </a:r>
            <a:endParaRPr lang="pt-PT" sz="2600">
              <a:solidFill>
                <a:srgbClr val="0000FF"/>
              </a:solidFill>
              <a:latin typeface="Verdana" pitchFamily="34" charset="0"/>
            </a:endParaRPr>
          </a:p>
        </p:txBody>
      </p:sp>
      <p:sp>
        <p:nvSpPr>
          <p:cNvPr id="445495" name="Text Box 55"/>
          <p:cNvSpPr txBox="1">
            <a:spLocks noChangeArrowheads="1"/>
          </p:cNvSpPr>
          <p:nvPr/>
        </p:nvSpPr>
        <p:spPr bwMode="auto">
          <a:xfrm>
            <a:off x="1208088" y="1304925"/>
            <a:ext cx="74533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Ritmos de encaminhamento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0" name="Text Box 4"/>
          <p:cNvSpPr txBox="1">
            <a:spLocks noChangeArrowheads="1"/>
          </p:cNvSpPr>
          <p:nvPr/>
        </p:nvSpPr>
        <p:spPr bwMode="auto">
          <a:xfrm>
            <a:off x="1028700" y="5192713"/>
            <a:ext cx="78486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Consulta no site </a:t>
            </a:r>
            <a:r>
              <a:rPr lang="pt-PT" sz="2000">
                <a:solidFill>
                  <a:schemeClr val="bg2"/>
                </a:solidFill>
                <a:latin typeface="CG Times" pitchFamily="18" charset="0"/>
              </a:rPr>
              <a:t>www.memorydealers.com</a:t>
            </a:r>
            <a:r>
              <a:rPr lang="pt-PT" sz="2000" b="0">
                <a:solidFill>
                  <a:schemeClr val="bg2"/>
                </a:solidFill>
                <a:latin typeface="CG Times" pitchFamily="18" charset="0"/>
              </a:rPr>
              <a:t>  em Dezembro de 2008</a:t>
            </a:r>
          </a:p>
          <a:p>
            <a:pPr algn="ctr">
              <a:lnSpc>
                <a:spcPct val="110000"/>
              </a:lnSpc>
            </a:pPr>
            <a:r>
              <a:rPr lang="pt-PT" sz="1600" b="0">
                <a:solidFill>
                  <a:schemeClr val="bg2"/>
                </a:solidFill>
                <a:latin typeface="CG Times" pitchFamily="18" charset="0"/>
              </a:rPr>
              <a:t>Preços sem IVA</a:t>
            </a:r>
          </a:p>
        </p:txBody>
      </p:sp>
      <p:graphicFrame>
        <p:nvGraphicFramePr>
          <p:cNvPr id="444465" name="Group 49"/>
          <p:cNvGraphicFramePr>
            <a:graphicFrameLocks noGrp="1"/>
          </p:cNvGraphicFramePr>
          <p:nvPr>
            <p:ph idx="4294967295"/>
          </p:nvPr>
        </p:nvGraphicFramePr>
        <p:xfrm>
          <a:off x="811213" y="2097088"/>
          <a:ext cx="8245475" cy="2924178"/>
        </p:xfrm>
        <a:graphic>
          <a:graphicData uri="http://schemas.openxmlformats.org/drawingml/2006/table">
            <a:tbl>
              <a:tblPr/>
              <a:tblGrid>
                <a:gridCol w="1836737"/>
                <a:gridCol w="4346575"/>
                <a:gridCol w="2062163"/>
              </a:tblGrid>
              <a:tr h="43973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Modelo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Fotografia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Preço (€)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C3750-24TS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1750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C3750-48TS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3100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C3750G-24TS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2650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C3750G-48TS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4500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C3750G-12S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pt-PT" sz="2800" b="0" i="0" u="sng" strike="noStrike" cap="none" normalizeH="0" baseline="0" smtClean="0">
                        <a:ln>
                          <a:noFill/>
                        </a:ln>
                        <a:solidFill>
                          <a:srgbClr val="330099"/>
                        </a:solidFill>
                        <a:effectLst/>
                        <a:latin typeface="CG Times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15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pt-P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0099"/>
                          </a:solidFill>
                          <a:effectLst/>
                          <a:latin typeface="CG Times" pitchFamily="18" charset="0"/>
                        </a:rPr>
                        <a:t>3550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4458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4545013"/>
            <a:ext cx="2682875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4460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3" y="2636838"/>
            <a:ext cx="269875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4461" name="Picture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3" y="3573463"/>
            <a:ext cx="269875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4462" name="Picture 4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3" y="3105150"/>
            <a:ext cx="2690812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4463" name="Picture 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13" y="4076700"/>
            <a:ext cx="2690812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4468" name="Rectangle 52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en-US" sz="2600">
                <a:solidFill>
                  <a:srgbClr val="0000FF"/>
                </a:solidFill>
                <a:latin typeface="Verdana" pitchFamily="34" charset="0"/>
              </a:rPr>
              <a:t>CISCO Catalyst 3750</a:t>
            </a:r>
            <a:endParaRPr lang="pt-PT" sz="2600">
              <a:solidFill>
                <a:srgbClr val="0000FF"/>
              </a:solidFill>
              <a:latin typeface="Verdana" pitchFamily="34" charset="0"/>
            </a:endParaRPr>
          </a:p>
        </p:txBody>
      </p:sp>
      <p:sp>
        <p:nvSpPr>
          <p:cNvPr id="444470" name="Text Box 54"/>
          <p:cNvSpPr txBox="1">
            <a:spLocks noChangeArrowheads="1"/>
          </p:cNvSpPr>
          <p:nvPr/>
        </p:nvSpPr>
        <p:spPr bwMode="auto">
          <a:xfrm>
            <a:off x="1208088" y="1273175"/>
            <a:ext cx="74533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Preços Indicativos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8" name="Text Box 4"/>
          <p:cNvSpPr txBox="1">
            <a:spLocks noChangeArrowheads="1"/>
          </p:cNvSpPr>
          <p:nvPr/>
        </p:nvSpPr>
        <p:spPr bwMode="auto">
          <a:xfrm>
            <a:off x="1208088" y="4244975"/>
            <a:ext cx="7921625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79388" indent="-1793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pt-PT" sz="1600">
                <a:solidFill>
                  <a:schemeClr val="bg2"/>
                </a:solidFill>
                <a:latin typeface="Verdana" pitchFamily="34" charset="0"/>
              </a:rPr>
              <a:t>Preços de Referência </a:t>
            </a: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(deu-se preferência ao custo face ao desempenho)</a:t>
            </a:r>
          </a:p>
          <a:p>
            <a:pPr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Unidade para 6 Racs </a:t>
            </a:r>
            <a:r>
              <a:rPr lang="pt-PT" sz="1600" b="0">
                <a:solidFill>
                  <a:schemeClr val="bg2"/>
                </a:solidFill>
                <a:latin typeface="Verdana" pitchFamily="34" charset="0"/>
                <a:sym typeface="Symbol" pitchFamily="18" charset="2"/>
              </a:rPr>
              <a:t>-</a:t>
            </a: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 1600 €</a:t>
            </a:r>
          </a:p>
          <a:p>
            <a:pPr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2 Fontes de Alimentação de 1000W – 2 x 300 €</a:t>
            </a:r>
          </a:p>
          <a:p>
            <a:pPr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Supervisor Modelo X4014 – 2000 €</a:t>
            </a:r>
          </a:p>
          <a:p>
            <a:pPr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2 Módulos de 48 portas 10/100, modelo WS-X4148 – 2 x 500 €</a:t>
            </a:r>
          </a:p>
          <a:p>
            <a:pPr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Módulo de 2 Portas Gbit-SX, modelo WS-X4302 – 600 € </a:t>
            </a:r>
          </a:p>
          <a:p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						</a:t>
            </a:r>
          </a:p>
          <a:p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						</a:t>
            </a:r>
            <a:r>
              <a:rPr lang="pt-PT" sz="1600">
                <a:solidFill>
                  <a:schemeClr val="bg2"/>
                </a:solidFill>
                <a:latin typeface="Verdana" pitchFamily="34" charset="0"/>
              </a:rPr>
              <a:t>Total: 5800 €</a:t>
            </a:r>
          </a:p>
        </p:txBody>
      </p:sp>
      <p:sp>
        <p:nvSpPr>
          <p:cNvPr id="400390" name="Text Box 6"/>
          <p:cNvSpPr txBox="1">
            <a:spLocks noChangeArrowheads="1"/>
          </p:cNvSpPr>
          <p:nvPr/>
        </p:nvSpPr>
        <p:spPr bwMode="auto">
          <a:xfrm>
            <a:off x="4376738" y="1881188"/>
            <a:ext cx="4141787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79388" indent="-1793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4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Unidade com 3, 6, 7 ou 10 racs</a:t>
            </a:r>
          </a:p>
          <a:p>
            <a:pPr>
              <a:lnSpc>
                <a:spcPct val="14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1 ou 2 Fontes de Alimentação</a:t>
            </a:r>
          </a:p>
          <a:p>
            <a:pPr>
              <a:lnSpc>
                <a:spcPct val="14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1 ou 2 Módulos de Supervisão (CPU)</a:t>
            </a:r>
          </a:p>
          <a:p>
            <a:pPr>
              <a:lnSpc>
                <a:spcPct val="14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Módulos de Portas Gbit Cobre/GBIC/SFP</a:t>
            </a:r>
          </a:p>
          <a:p>
            <a:pPr>
              <a:lnSpc>
                <a:spcPct val="14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Módulos de portas 10G</a:t>
            </a:r>
          </a:p>
          <a:p>
            <a:pPr>
              <a:lnSpc>
                <a:spcPct val="140000"/>
              </a:lnSpc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Capacidade 10/100 até 288 Portas</a:t>
            </a:r>
          </a:p>
        </p:txBody>
      </p:sp>
      <p:pic>
        <p:nvPicPr>
          <p:cNvPr id="40039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>
            <a:fillRect/>
          </a:stretch>
        </p:blipFill>
        <p:spPr bwMode="auto">
          <a:xfrm>
            <a:off x="1568450" y="1773238"/>
            <a:ext cx="2001838" cy="232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0392" name="Rectangle 8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Cisco Catalyst 4500</a:t>
            </a:r>
          </a:p>
        </p:txBody>
      </p:sp>
      <p:sp>
        <p:nvSpPr>
          <p:cNvPr id="400393" name="Text Box 9"/>
          <p:cNvSpPr txBox="1">
            <a:spLocks noChangeArrowheads="1"/>
          </p:cNvSpPr>
          <p:nvPr/>
        </p:nvSpPr>
        <p:spPr bwMode="auto">
          <a:xfrm>
            <a:off x="1208088" y="1196975"/>
            <a:ext cx="74533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Topologia Modular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0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1520825"/>
            <a:ext cx="6084887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7014" name="Text Box 6"/>
          <p:cNvSpPr txBox="1">
            <a:spLocks noChangeArrowheads="1"/>
          </p:cNvSpPr>
          <p:nvPr/>
        </p:nvSpPr>
        <p:spPr bwMode="auto">
          <a:xfrm>
            <a:off x="7077075" y="2960688"/>
            <a:ext cx="2095500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3200" u="sng">
                <a:solidFill>
                  <a:schemeClr val="accent2"/>
                </a:solidFill>
                <a:latin typeface="Calibri" pitchFamily="34" charset="0"/>
              </a:rPr>
              <a:t>Máximo de 3 níveis de </a:t>
            </a:r>
            <a:r>
              <a:rPr lang="pt-PT" sz="3200" i="1" u="sng">
                <a:solidFill>
                  <a:schemeClr val="accent2"/>
                </a:solidFill>
                <a:latin typeface="Calibri" pitchFamily="34" charset="0"/>
              </a:rPr>
              <a:t>Switches</a:t>
            </a:r>
            <a:r>
              <a:rPr lang="pt-PT" sz="3200" u="sng">
                <a:solidFill>
                  <a:schemeClr val="accent2"/>
                </a:solidFill>
                <a:latin typeface="Calibri" pitchFamily="34" charset="0"/>
              </a:rPr>
              <a:t>!</a:t>
            </a:r>
          </a:p>
        </p:txBody>
      </p:sp>
      <p:sp>
        <p:nvSpPr>
          <p:cNvPr id="427015" name="Rectangle 7"/>
          <p:cNvSpPr>
            <a:spLocks noChangeArrowheads="1"/>
          </p:cNvSpPr>
          <p:nvPr/>
        </p:nvSpPr>
        <p:spPr bwMode="auto">
          <a:xfrm>
            <a:off x="1352550" y="29527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200">
                <a:solidFill>
                  <a:srgbClr val="0000FF"/>
                </a:solidFill>
                <a:latin typeface="Verdana" pitchFamily="34" charset="0"/>
              </a:rPr>
              <a:t>Topologia lógica típica de uma rede de pequena dimensão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34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1520825"/>
            <a:ext cx="5867400" cy="372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4808538" y="1881188"/>
            <a:ext cx="4608512" cy="19526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79388" indent="-1793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pt-PT" sz="1600">
                <a:solidFill>
                  <a:schemeClr val="bg2"/>
                </a:solidFill>
                <a:latin typeface="Verdana" pitchFamily="34" charset="0"/>
              </a:rPr>
              <a:t>Resumo das Especificações</a:t>
            </a:r>
          </a:p>
          <a:p>
            <a:pPr algn="ctr">
              <a:lnSpc>
                <a:spcPct val="160000"/>
              </a:lnSpc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Normal IEEE 802.3af</a:t>
            </a:r>
          </a:p>
          <a:p>
            <a:pPr algn="ctr">
              <a:lnSpc>
                <a:spcPct val="160000"/>
              </a:lnSpc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Tensão de saída nominal de 48 V </a:t>
            </a:r>
          </a:p>
          <a:p>
            <a:pPr algn="ctr">
              <a:lnSpc>
                <a:spcPct val="160000"/>
              </a:lnSpc>
              <a:buFont typeface="Wingdings" pitchFamily="2" charset="2"/>
              <a:buChar char="l"/>
            </a:pPr>
            <a:r>
              <a:rPr lang="pt-PT" sz="1600" b="0">
                <a:solidFill>
                  <a:schemeClr val="bg2"/>
                </a:solidFill>
                <a:latin typeface="Verdana" pitchFamily="34" charset="0"/>
              </a:rPr>
              <a:t>Corrente de saída de 10 a 400 mA</a:t>
            </a:r>
          </a:p>
          <a:p>
            <a:pPr algn="ctr">
              <a:lnSpc>
                <a:spcPct val="160000"/>
              </a:lnSpc>
            </a:pPr>
            <a:endParaRPr lang="pt-PT" sz="1600" b="0">
              <a:solidFill>
                <a:schemeClr val="bg2"/>
              </a:solidFill>
              <a:latin typeface="Verdana" pitchFamily="34" charset="0"/>
            </a:endParaRPr>
          </a:p>
        </p:txBody>
      </p:sp>
      <p:sp>
        <p:nvSpPr>
          <p:cNvPr id="398344" name="Rectangle 8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Power over Ethernet (PoE)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5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40" y="1535968"/>
            <a:ext cx="44640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1592" name="Rectangle 8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Power over Ethernet (PoE)</a:t>
            </a:r>
          </a:p>
        </p:txBody>
      </p:sp>
      <p:sp>
        <p:nvSpPr>
          <p:cNvPr id="451589" name="Text Box 5"/>
          <p:cNvSpPr txBox="1">
            <a:spLocks noChangeArrowheads="1"/>
          </p:cNvSpPr>
          <p:nvPr/>
        </p:nvSpPr>
        <p:spPr bwMode="auto">
          <a:xfrm>
            <a:off x="1542791" y="3097917"/>
            <a:ext cx="1414724" cy="49244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lIns="0" tIns="0" rIns="0" bIns="0" anchor="ctr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pt-PT" sz="2000" dirty="0" err="1" smtClean="0">
                <a:solidFill>
                  <a:srgbClr val="0000FF"/>
                </a:solidFill>
                <a:latin typeface="Verdana" pitchFamily="34" charset="0"/>
              </a:rPr>
              <a:t>Midspan</a:t>
            </a:r>
            <a:endParaRPr lang="pt-PT" sz="1600" b="0" dirty="0">
              <a:solidFill>
                <a:srgbClr val="0000FF"/>
              </a:solidFill>
              <a:latin typeface="Verdana" pitchFamily="34" charset="0"/>
            </a:endParaRPr>
          </a:p>
        </p:txBody>
      </p:sp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28" y="1391440"/>
            <a:ext cx="2541451" cy="178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86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96" y="3430488"/>
            <a:ext cx="32099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6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928813"/>
            <a:ext cx="6083300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2616" name="Rectangle 8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Power over Ethernet (PoE)</a:t>
            </a:r>
          </a:p>
        </p:txBody>
      </p:sp>
      <p:sp>
        <p:nvSpPr>
          <p:cNvPr id="452617" name="Text Box 9"/>
          <p:cNvSpPr txBox="1">
            <a:spLocks noChangeArrowheads="1"/>
          </p:cNvSpPr>
          <p:nvPr/>
        </p:nvSpPr>
        <p:spPr bwMode="auto">
          <a:xfrm>
            <a:off x="1208088" y="1238250"/>
            <a:ext cx="74533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FastEhternet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6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2009775"/>
            <a:ext cx="6291263" cy="383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3641" name="Rectangle 9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Power over Ethernet (PoE)</a:t>
            </a:r>
          </a:p>
        </p:txBody>
      </p:sp>
      <p:sp>
        <p:nvSpPr>
          <p:cNvPr id="453642" name="Text Box 10"/>
          <p:cNvSpPr txBox="1">
            <a:spLocks noChangeArrowheads="1"/>
          </p:cNvSpPr>
          <p:nvPr/>
        </p:nvSpPr>
        <p:spPr bwMode="auto">
          <a:xfrm>
            <a:off x="1208088" y="1273175"/>
            <a:ext cx="74533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Gigabit Ethernet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903413"/>
            <a:ext cx="6985000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4664" name="Rectangle 8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Power over Ethernet (PoE)</a:t>
            </a:r>
          </a:p>
        </p:txBody>
      </p:sp>
      <p:sp>
        <p:nvSpPr>
          <p:cNvPr id="454665" name="Text Box 9"/>
          <p:cNvSpPr txBox="1">
            <a:spLocks noChangeArrowheads="1"/>
          </p:cNvSpPr>
          <p:nvPr/>
        </p:nvSpPr>
        <p:spPr bwMode="auto">
          <a:xfrm>
            <a:off x="1208088" y="1196975"/>
            <a:ext cx="74533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800">
                <a:latin typeface="Calibri" pitchFamily="34" charset="0"/>
              </a:rPr>
              <a:t>Inicialização da Tensão de Alimentação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64" name="Text Box 12"/>
          <p:cNvSpPr txBox="1">
            <a:spLocks noChangeArrowheads="1"/>
          </p:cNvSpPr>
          <p:nvPr/>
        </p:nvSpPr>
        <p:spPr bwMode="auto">
          <a:xfrm>
            <a:off x="884238" y="1773238"/>
            <a:ext cx="811688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266700" indent="-2667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Obter as Plantas e falar com os Responsáveis sobre as necessidades do local</a:t>
            </a:r>
          </a:p>
          <a:p>
            <a:pPr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Colocar na Planta as Tomadas, a Calha Técnica, as Esteiras e os Bastidores</a:t>
            </a:r>
          </a:p>
        </p:txBody>
      </p:sp>
      <p:pic>
        <p:nvPicPr>
          <p:cNvPr id="381966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744788"/>
            <a:ext cx="7956550" cy="275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1967" name="Rectangle 15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Fases Iniciais do Projecto da Rede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4" name="Text Box 4"/>
          <p:cNvSpPr txBox="1">
            <a:spLocks noChangeArrowheads="1"/>
          </p:cNvSpPr>
          <p:nvPr/>
        </p:nvSpPr>
        <p:spPr bwMode="auto">
          <a:xfrm>
            <a:off x="668338" y="1762125"/>
            <a:ext cx="84613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73050" indent="-2730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Um posto de trabalho deve ter uma tomada dupla de rede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Se for conhecido o número de utilizadores e equipamentos que necessitem de ligação de rede numa sala, deve-se colocar um número de tomadas de cerca do dobro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Se não houver informação sobre o número de utilizadores numa sala, deve-se utilizar a regra de um posto de trabalho por cada 5 m</a:t>
            </a:r>
            <a:r>
              <a:rPr lang="pt-PT" sz="2000" b="0" baseline="30000">
                <a:solidFill>
                  <a:schemeClr val="bg2"/>
                </a:solidFill>
                <a:latin typeface="Calibri" pitchFamily="34" charset="0"/>
              </a:rPr>
              <a:t>2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Os </a:t>
            </a:r>
            <a:r>
              <a:rPr lang="pt-PT" sz="2000" b="0" i="1">
                <a:solidFill>
                  <a:schemeClr val="bg2"/>
                </a:solidFill>
                <a:latin typeface="Calibri" pitchFamily="34" charset="0"/>
              </a:rPr>
              <a:t>switchs</a:t>
            </a: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 empilháveis (</a:t>
            </a:r>
            <a:r>
              <a:rPr lang="pt-PT" sz="2000" b="0" i="1">
                <a:solidFill>
                  <a:schemeClr val="bg2"/>
                </a:solidFill>
                <a:latin typeface="Calibri" pitchFamily="34" charset="0"/>
              </a:rPr>
              <a:t>stackable</a:t>
            </a: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) devem ter no máximo 96 portas, por uplink (</a:t>
            </a:r>
            <a:r>
              <a:rPr lang="pt-PT" sz="2000" b="0" i="1">
                <a:solidFill>
                  <a:schemeClr val="bg2"/>
                </a:solidFill>
                <a:latin typeface="Calibri" pitchFamily="34" charset="0"/>
              </a:rPr>
              <a:t>gigabit</a:t>
            </a: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) de ligação a um IC ou MC.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Um bastidor deve ter no máximo 200 cabos</a:t>
            </a:r>
          </a:p>
        </p:txBody>
      </p:sp>
      <p:sp>
        <p:nvSpPr>
          <p:cNvPr id="414725" name="Rectangle 5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>
                <a:solidFill>
                  <a:srgbClr val="0000FF"/>
                </a:solidFill>
                <a:latin typeface="Verdana" pitchFamily="34" charset="0"/>
              </a:rPr>
              <a:t>Algumas Regras Práticas de Projecto</a:t>
            </a:r>
          </a:p>
        </p:txBody>
      </p:sp>
      <p:pic>
        <p:nvPicPr>
          <p:cNvPr id="4147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38" y="1089025"/>
            <a:ext cx="1116012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472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25" y="1160463"/>
            <a:ext cx="1223963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87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763" y="1552575"/>
            <a:ext cx="5905500" cy="37480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889" name="Text Box 9"/>
          <p:cNvSpPr txBox="1">
            <a:spLocks noChangeArrowheads="1"/>
          </p:cNvSpPr>
          <p:nvPr/>
        </p:nvSpPr>
        <p:spPr bwMode="auto">
          <a:xfrm>
            <a:off x="344488" y="5624513"/>
            <a:ext cx="91455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>
                <a:solidFill>
                  <a:schemeClr val="accent2"/>
                </a:solidFill>
                <a:latin typeface="Calibri" pitchFamily="34" charset="0"/>
              </a:rPr>
              <a:t>As tomadas de rede deverão estar num raio de 50 m dos </a:t>
            </a:r>
            <a:r>
              <a:rPr lang="pt-PT" i="1">
                <a:solidFill>
                  <a:schemeClr val="accent2"/>
                </a:solidFill>
                <a:latin typeface="Calibri" pitchFamily="34" charset="0"/>
              </a:rPr>
              <a:t>Switches</a:t>
            </a:r>
          </a:p>
        </p:txBody>
      </p:sp>
      <p:sp>
        <p:nvSpPr>
          <p:cNvPr id="378890" name="Rectangle 10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>
                <a:solidFill>
                  <a:srgbClr val="0000FF"/>
                </a:solidFill>
                <a:latin typeface="Verdana" pitchFamily="34" charset="0"/>
              </a:rPr>
              <a:t>Estudo do Posicionamento dos Switches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7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1611313"/>
            <a:ext cx="8208962" cy="284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5064" name="Text Box 40"/>
          <p:cNvSpPr txBox="1">
            <a:spLocks noChangeArrowheads="1"/>
          </p:cNvSpPr>
          <p:nvPr/>
        </p:nvSpPr>
        <p:spPr bwMode="auto">
          <a:xfrm>
            <a:off x="6965950" y="4851400"/>
            <a:ext cx="1371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2000" b="0">
                <a:latin typeface="Calibri" pitchFamily="34" charset="0"/>
              </a:rPr>
              <a:t>Rede Externa</a:t>
            </a:r>
          </a:p>
        </p:txBody>
      </p:sp>
      <p:sp>
        <p:nvSpPr>
          <p:cNvPr id="385067" name="Rectangle 43"/>
          <p:cNvSpPr>
            <a:spLocks noChangeArrowheads="1"/>
          </p:cNvSpPr>
          <p:nvPr/>
        </p:nvSpPr>
        <p:spPr bwMode="auto">
          <a:xfrm>
            <a:off x="1100138" y="3051175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68" name="Rectangle 44"/>
          <p:cNvSpPr>
            <a:spLocks noChangeArrowheads="1"/>
          </p:cNvSpPr>
          <p:nvPr/>
        </p:nvSpPr>
        <p:spPr bwMode="auto">
          <a:xfrm>
            <a:off x="1100138" y="2295525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69" name="Rectangle 45"/>
          <p:cNvSpPr>
            <a:spLocks noChangeArrowheads="1"/>
          </p:cNvSpPr>
          <p:nvPr/>
        </p:nvSpPr>
        <p:spPr bwMode="auto">
          <a:xfrm>
            <a:off x="1100138" y="3770313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70" name="Rectangle 46"/>
          <p:cNvSpPr>
            <a:spLocks noChangeArrowheads="1"/>
          </p:cNvSpPr>
          <p:nvPr/>
        </p:nvSpPr>
        <p:spPr bwMode="auto">
          <a:xfrm>
            <a:off x="1712913" y="3951288"/>
            <a:ext cx="217487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71" name="Rectangle 47"/>
          <p:cNvSpPr>
            <a:spLocks noChangeArrowheads="1"/>
          </p:cNvSpPr>
          <p:nvPr/>
        </p:nvSpPr>
        <p:spPr bwMode="auto">
          <a:xfrm>
            <a:off x="1460500" y="200818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74" name="Rectangle 50"/>
          <p:cNvSpPr>
            <a:spLocks noChangeArrowheads="1"/>
          </p:cNvSpPr>
          <p:nvPr/>
        </p:nvSpPr>
        <p:spPr bwMode="auto">
          <a:xfrm>
            <a:off x="2289175" y="3124200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76" name="Line 52"/>
          <p:cNvSpPr>
            <a:spLocks noChangeShapeType="1"/>
          </p:cNvSpPr>
          <p:nvPr/>
        </p:nvSpPr>
        <p:spPr bwMode="auto">
          <a:xfrm>
            <a:off x="1208088" y="2116138"/>
            <a:ext cx="0" cy="19431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77" name="Line 53"/>
          <p:cNvSpPr>
            <a:spLocks noChangeShapeType="1"/>
          </p:cNvSpPr>
          <p:nvPr/>
        </p:nvSpPr>
        <p:spPr bwMode="auto">
          <a:xfrm flipV="1">
            <a:off x="1208088" y="2116138"/>
            <a:ext cx="64928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78" name="Line 54"/>
          <p:cNvSpPr>
            <a:spLocks noChangeShapeType="1"/>
          </p:cNvSpPr>
          <p:nvPr/>
        </p:nvSpPr>
        <p:spPr bwMode="auto">
          <a:xfrm>
            <a:off x="2576513" y="2943225"/>
            <a:ext cx="2413000" cy="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79" name="Line 55"/>
          <p:cNvSpPr>
            <a:spLocks noChangeShapeType="1"/>
          </p:cNvSpPr>
          <p:nvPr/>
        </p:nvSpPr>
        <p:spPr bwMode="auto">
          <a:xfrm>
            <a:off x="4953000" y="2727325"/>
            <a:ext cx="1549400" cy="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80" name="Line 56"/>
          <p:cNvSpPr>
            <a:spLocks noChangeShapeType="1"/>
          </p:cNvSpPr>
          <p:nvPr/>
        </p:nvSpPr>
        <p:spPr bwMode="auto">
          <a:xfrm flipH="1" flipV="1">
            <a:off x="4989513" y="2727325"/>
            <a:ext cx="0" cy="2159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81" name="Line 57"/>
          <p:cNvSpPr>
            <a:spLocks noChangeShapeType="1"/>
          </p:cNvSpPr>
          <p:nvPr/>
        </p:nvSpPr>
        <p:spPr bwMode="auto">
          <a:xfrm>
            <a:off x="2397125" y="2943225"/>
            <a:ext cx="0" cy="111601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82" name="Rectangle 58"/>
          <p:cNvSpPr>
            <a:spLocks noChangeArrowheads="1"/>
          </p:cNvSpPr>
          <p:nvPr/>
        </p:nvSpPr>
        <p:spPr bwMode="auto">
          <a:xfrm>
            <a:off x="2613025" y="2079625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83" name="Rectangle 59"/>
          <p:cNvSpPr>
            <a:spLocks noChangeArrowheads="1"/>
          </p:cNvSpPr>
          <p:nvPr/>
        </p:nvSpPr>
        <p:spPr bwMode="auto">
          <a:xfrm>
            <a:off x="3044825" y="2079625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84" name="Rectangle 60"/>
          <p:cNvSpPr>
            <a:spLocks noChangeArrowheads="1"/>
          </p:cNvSpPr>
          <p:nvPr/>
        </p:nvSpPr>
        <p:spPr bwMode="auto">
          <a:xfrm>
            <a:off x="2828925" y="2582863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85" name="Line 61"/>
          <p:cNvSpPr>
            <a:spLocks noChangeShapeType="1"/>
          </p:cNvSpPr>
          <p:nvPr/>
        </p:nvSpPr>
        <p:spPr bwMode="auto">
          <a:xfrm>
            <a:off x="2397125" y="2943225"/>
            <a:ext cx="14287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86" name="Line 62"/>
          <p:cNvSpPr>
            <a:spLocks noChangeShapeType="1"/>
          </p:cNvSpPr>
          <p:nvPr/>
        </p:nvSpPr>
        <p:spPr bwMode="auto">
          <a:xfrm>
            <a:off x="2720975" y="2008188"/>
            <a:ext cx="0" cy="6842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87" name="Line 63"/>
          <p:cNvSpPr>
            <a:spLocks noChangeShapeType="1"/>
          </p:cNvSpPr>
          <p:nvPr/>
        </p:nvSpPr>
        <p:spPr bwMode="auto">
          <a:xfrm>
            <a:off x="3152775" y="2008188"/>
            <a:ext cx="0" cy="6842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88" name="Line 64"/>
          <p:cNvSpPr>
            <a:spLocks noChangeShapeType="1"/>
          </p:cNvSpPr>
          <p:nvPr/>
        </p:nvSpPr>
        <p:spPr bwMode="auto">
          <a:xfrm>
            <a:off x="2720975" y="2692400"/>
            <a:ext cx="431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90" name="Line 66"/>
          <p:cNvSpPr>
            <a:spLocks noChangeShapeType="1"/>
          </p:cNvSpPr>
          <p:nvPr/>
        </p:nvSpPr>
        <p:spPr bwMode="auto">
          <a:xfrm>
            <a:off x="2720975" y="2008188"/>
            <a:ext cx="431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91" name="Line 67"/>
          <p:cNvSpPr>
            <a:spLocks noChangeShapeType="1"/>
          </p:cNvSpPr>
          <p:nvPr/>
        </p:nvSpPr>
        <p:spPr bwMode="auto">
          <a:xfrm>
            <a:off x="2936875" y="2692400"/>
            <a:ext cx="0" cy="2159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75" name="Line 51"/>
          <p:cNvSpPr>
            <a:spLocks noChangeShapeType="1"/>
          </p:cNvSpPr>
          <p:nvPr/>
        </p:nvSpPr>
        <p:spPr bwMode="auto">
          <a:xfrm flipV="1">
            <a:off x="1208088" y="4059238"/>
            <a:ext cx="118903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92" name="Rectangle 68"/>
          <p:cNvSpPr>
            <a:spLocks noChangeArrowheads="1"/>
          </p:cNvSpPr>
          <p:nvPr/>
        </p:nvSpPr>
        <p:spPr bwMode="auto">
          <a:xfrm>
            <a:off x="2576513" y="308768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93" name="Rectangle 69"/>
          <p:cNvSpPr>
            <a:spLocks noChangeArrowheads="1"/>
          </p:cNvSpPr>
          <p:nvPr/>
        </p:nvSpPr>
        <p:spPr bwMode="auto">
          <a:xfrm>
            <a:off x="3836988" y="341153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094" name="Line 70"/>
          <p:cNvSpPr>
            <a:spLocks noChangeShapeType="1"/>
          </p:cNvSpPr>
          <p:nvPr/>
        </p:nvSpPr>
        <p:spPr bwMode="auto">
          <a:xfrm>
            <a:off x="2684463" y="2979738"/>
            <a:ext cx="0" cy="4683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95" name="Line 71"/>
          <p:cNvSpPr>
            <a:spLocks noChangeShapeType="1"/>
          </p:cNvSpPr>
          <p:nvPr/>
        </p:nvSpPr>
        <p:spPr bwMode="auto">
          <a:xfrm>
            <a:off x="3944938" y="3232150"/>
            <a:ext cx="0" cy="53975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96" name="Line 72"/>
          <p:cNvSpPr>
            <a:spLocks noChangeShapeType="1"/>
          </p:cNvSpPr>
          <p:nvPr/>
        </p:nvSpPr>
        <p:spPr bwMode="auto">
          <a:xfrm>
            <a:off x="3944938" y="3232150"/>
            <a:ext cx="8636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97" name="Line 73"/>
          <p:cNvSpPr>
            <a:spLocks noChangeShapeType="1"/>
          </p:cNvSpPr>
          <p:nvPr/>
        </p:nvSpPr>
        <p:spPr bwMode="auto">
          <a:xfrm flipH="1">
            <a:off x="4808538" y="2979738"/>
            <a:ext cx="0" cy="2524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099" name="Rectangle 75"/>
          <p:cNvSpPr>
            <a:spLocks noChangeArrowheads="1"/>
          </p:cNvSpPr>
          <p:nvPr/>
        </p:nvSpPr>
        <p:spPr bwMode="auto">
          <a:xfrm>
            <a:off x="4484688" y="2582863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00" name="Rectangle 76"/>
          <p:cNvSpPr>
            <a:spLocks noChangeArrowheads="1"/>
          </p:cNvSpPr>
          <p:nvPr/>
        </p:nvSpPr>
        <p:spPr bwMode="auto">
          <a:xfrm>
            <a:off x="4989513" y="2979738"/>
            <a:ext cx="287337" cy="288925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01" name="Rectangle 77"/>
          <p:cNvSpPr>
            <a:spLocks noChangeArrowheads="1"/>
          </p:cNvSpPr>
          <p:nvPr/>
        </p:nvSpPr>
        <p:spPr bwMode="auto">
          <a:xfrm>
            <a:off x="5384800" y="3051175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02" name="Rectangle 78"/>
          <p:cNvSpPr>
            <a:spLocks noChangeArrowheads="1"/>
          </p:cNvSpPr>
          <p:nvPr/>
        </p:nvSpPr>
        <p:spPr bwMode="auto">
          <a:xfrm>
            <a:off x="4160838" y="222408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03" name="Rectangle 79"/>
          <p:cNvSpPr>
            <a:spLocks noChangeArrowheads="1"/>
          </p:cNvSpPr>
          <p:nvPr/>
        </p:nvSpPr>
        <p:spPr bwMode="auto">
          <a:xfrm>
            <a:off x="4557713" y="1971675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04" name="Rectangle 80"/>
          <p:cNvSpPr>
            <a:spLocks noChangeArrowheads="1"/>
          </p:cNvSpPr>
          <p:nvPr/>
        </p:nvSpPr>
        <p:spPr bwMode="auto">
          <a:xfrm>
            <a:off x="5170488" y="1971675"/>
            <a:ext cx="214312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05" name="Rectangle 81"/>
          <p:cNvSpPr>
            <a:spLocks noChangeArrowheads="1"/>
          </p:cNvSpPr>
          <p:nvPr/>
        </p:nvSpPr>
        <p:spPr bwMode="auto">
          <a:xfrm>
            <a:off x="5348288" y="233203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06" name="Line 82"/>
          <p:cNvSpPr>
            <a:spLocks noChangeShapeType="1"/>
          </p:cNvSpPr>
          <p:nvPr/>
        </p:nvSpPr>
        <p:spPr bwMode="auto">
          <a:xfrm>
            <a:off x="4268788" y="2692400"/>
            <a:ext cx="68421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07" name="Line 83"/>
          <p:cNvSpPr>
            <a:spLocks noChangeShapeType="1"/>
          </p:cNvSpPr>
          <p:nvPr/>
        </p:nvSpPr>
        <p:spPr bwMode="auto">
          <a:xfrm>
            <a:off x="4268788" y="2079625"/>
            <a:ext cx="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08" name="Line 84"/>
          <p:cNvSpPr>
            <a:spLocks noChangeShapeType="1"/>
          </p:cNvSpPr>
          <p:nvPr/>
        </p:nvSpPr>
        <p:spPr bwMode="auto">
          <a:xfrm>
            <a:off x="4268788" y="2079625"/>
            <a:ext cx="11906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09" name="Line 85"/>
          <p:cNvSpPr>
            <a:spLocks noChangeShapeType="1"/>
          </p:cNvSpPr>
          <p:nvPr/>
        </p:nvSpPr>
        <p:spPr bwMode="auto">
          <a:xfrm>
            <a:off x="5459413" y="2295525"/>
            <a:ext cx="0" cy="3968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10" name="Rectangle 86"/>
          <p:cNvSpPr>
            <a:spLocks noChangeArrowheads="1"/>
          </p:cNvSpPr>
          <p:nvPr/>
        </p:nvSpPr>
        <p:spPr bwMode="auto">
          <a:xfrm>
            <a:off x="5708650" y="2259013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11" name="Rectangle 87"/>
          <p:cNvSpPr>
            <a:spLocks noChangeArrowheads="1"/>
          </p:cNvSpPr>
          <p:nvPr/>
        </p:nvSpPr>
        <p:spPr bwMode="auto">
          <a:xfrm>
            <a:off x="5924550" y="1971675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12" name="Rectangle 88"/>
          <p:cNvSpPr>
            <a:spLocks noChangeArrowheads="1"/>
          </p:cNvSpPr>
          <p:nvPr/>
        </p:nvSpPr>
        <p:spPr bwMode="auto">
          <a:xfrm>
            <a:off x="6213475" y="2259013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13" name="Line 89"/>
          <p:cNvSpPr>
            <a:spLocks noChangeShapeType="1"/>
          </p:cNvSpPr>
          <p:nvPr/>
        </p:nvSpPr>
        <p:spPr bwMode="auto">
          <a:xfrm>
            <a:off x="6321425" y="2079625"/>
            <a:ext cx="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14" name="Line 90"/>
          <p:cNvSpPr>
            <a:spLocks noChangeShapeType="1"/>
          </p:cNvSpPr>
          <p:nvPr/>
        </p:nvSpPr>
        <p:spPr bwMode="auto">
          <a:xfrm>
            <a:off x="5816600" y="2079625"/>
            <a:ext cx="504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15" name="Line 91"/>
          <p:cNvSpPr>
            <a:spLocks noChangeShapeType="1"/>
          </p:cNvSpPr>
          <p:nvPr/>
        </p:nvSpPr>
        <p:spPr bwMode="auto">
          <a:xfrm>
            <a:off x="5816600" y="2079625"/>
            <a:ext cx="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16" name="Rectangle 92"/>
          <p:cNvSpPr>
            <a:spLocks noChangeArrowheads="1"/>
          </p:cNvSpPr>
          <p:nvPr/>
        </p:nvSpPr>
        <p:spPr bwMode="auto">
          <a:xfrm>
            <a:off x="6789738" y="2043113"/>
            <a:ext cx="217487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17" name="Rectangle 93"/>
          <p:cNvSpPr>
            <a:spLocks noChangeArrowheads="1"/>
          </p:cNvSpPr>
          <p:nvPr/>
        </p:nvSpPr>
        <p:spPr bwMode="auto">
          <a:xfrm>
            <a:off x="6537325" y="2943225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18" name="Rectangle 94"/>
          <p:cNvSpPr>
            <a:spLocks noChangeArrowheads="1"/>
          </p:cNvSpPr>
          <p:nvPr/>
        </p:nvSpPr>
        <p:spPr bwMode="auto">
          <a:xfrm>
            <a:off x="6537325" y="3663950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19" name="Rectangle 95"/>
          <p:cNvSpPr>
            <a:spLocks noChangeArrowheads="1"/>
          </p:cNvSpPr>
          <p:nvPr/>
        </p:nvSpPr>
        <p:spPr bwMode="auto">
          <a:xfrm>
            <a:off x="6932613" y="395128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20" name="Rectangle 96"/>
          <p:cNvSpPr>
            <a:spLocks noChangeArrowheads="1"/>
          </p:cNvSpPr>
          <p:nvPr/>
        </p:nvSpPr>
        <p:spPr bwMode="auto">
          <a:xfrm>
            <a:off x="7653338" y="395128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21" name="Rectangle 97"/>
          <p:cNvSpPr>
            <a:spLocks noChangeArrowheads="1"/>
          </p:cNvSpPr>
          <p:nvPr/>
        </p:nvSpPr>
        <p:spPr bwMode="auto">
          <a:xfrm>
            <a:off x="8445500" y="395128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22" name="Rectangle 98"/>
          <p:cNvSpPr>
            <a:spLocks noChangeArrowheads="1"/>
          </p:cNvSpPr>
          <p:nvPr/>
        </p:nvSpPr>
        <p:spPr bwMode="auto">
          <a:xfrm>
            <a:off x="8516938" y="2259013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23" name="Rectangle 99"/>
          <p:cNvSpPr>
            <a:spLocks noChangeArrowheads="1"/>
          </p:cNvSpPr>
          <p:nvPr/>
        </p:nvSpPr>
        <p:spPr bwMode="auto">
          <a:xfrm>
            <a:off x="8121650" y="200818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24" name="Rectangle 100"/>
          <p:cNvSpPr>
            <a:spLocks noChangeArrowheads="1"/>
          </p:cNvSpPr>
          <p:nvPr/>
        </p:nvSpPr>
        <p:spPr bwMode="auto">
          <a:xfrm>
            <a:off x="7581900" y="200818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25" name="Line 101"/>
          <p:cNvSpPr>
            <a:spLocks noChangeShapeType="1"/>
          </p:cNvSpPr>
          <p:nvPr/>
        </p:nvSpPr>
        <p:spPr bwMode="auto">
          <a:xfrm>
            <a:off x="6645275" y="4059238"/>
            <a:ext cx="20542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26" name="Line 102"/>
          <p:cNvSpPr>
            <a:spLocks noChangeShapeType="1"/>
          </p:cNvSpPr>
          <p:nvPr/>
        </p:nvSpPr>
        <p:spPr bwMode="auto">
          <a:xfrm>
            <a:off x="6645275" y="2403475"/>
            <a:ext cx="0" cy="16557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27" name="Line 103"/>
          <p:cNvSpPr>
            <a:spLocks noChangeShapeType="1"/>
          </p:cNvSpPr>
          <p:nvPr/>
        </p:nvSpPr>
        <p:spPr bwMode="auto">
          <a:xfrm>
            <a:off x="6502400" y="2727325"/>
            <a:ext cx="14287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28" name="Line 104"/>
          <p:cNvSpPr>
            <a:spLocks noChangeShapeType="1"/>
          </p:cNvSpPr>
          <p:nvPr/>
        </p:nvSpPr>
        <p:spPr bwMode="auto">
          <a:xfrm>
            <a:off x="6645275" y="2403475"/>
            <a:ext cx="75565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29" name="Line 105"/>
          <p:cNvSpPr>
            <a:spLocks noChangeShapeType="1"/>
          </p:cNvSpPr>
          <p:nvPr/>
        </p:nvSpPr>
        <p:spPr bwMode="auto">
          <a:xfrm>
            <a:off x="7400925" y="2116138"/>
            <a:ext cx="122396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30" name="Line 106"/>
          <p:cNvSpPr>
            <a:spLocks noChangeShapeType="1"/>
          </p:cNvSpPr>
          <p:nvPr/>
        </p:nvSpPr>
        <p:spPr bwMode="auto">
          <a:xfrm>
            <a:off x="8624888" y="2116138"/>
            <a:ext cx="0" cy="4667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31" name="Line 107"/>
          <p:cNvSpPr>
            <a:spLocks noChangeShapeType="1"/>
          </p:cNvSpPr>
          <p:nvPr/>
        </p:nvSpPr>
        <p:spPr bwMode="auto">
          <a:xfrm>
            <a:off x="7400925" y="2116138"/>
            <a:ext cx="0" cy="28733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32" name="Line 108"/>
          <p:cNvSpPr>
            <a:spLocks noChangeShapeType="1"/>
          </p:cNvSpPr>
          <p:nvPr/>
        </p:nvSpPr>
        <p:spPr bwMode="auto">
          <a:xfrm>
            <a:off x="6897688" y="2187575"/>
            <a:ext cx="0" cy="2159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33" name="Line 109"/>
          <p:cNvSpPr>
            <a:spLocks noChangeShapeType="1"/>
          </p:cNvSpPr>
          <p:nvPr/>
        </p:nvSpPr>
        <p:spPr bwMode="auto">
          <a:xfrm>
            <a:off x="4989513" y="3159125"/>
            <a:ext cx="5762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34" name="Line 110"/>
          <p:cNvSpPr>
            <a:spLocks noChangeShapeType="1"/>
          </p:cNvSpPr>
          <p:nvPr/>
        </p:nvSpPr>
        <p:spPr bwMode="auto">
          <a:xfrm>
            <a:off x="4989513" y="2906713"/>
            <a:ext cx="0" cy="2524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35" name="Rectangle 111"/>
          <p:cNvSpPr>
            <a:spLocks noChangeArrowheads="1"/>
          </p:cNvSpPr>
          <p:nvPr/>
        </p:nvSpPr>
        <p:spPr bwMode="auto">
          <a:xfrm>
            <a:off x="6213475" y="2979738"/>
            <a:ext cx="215900" cy="217487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36" name="Line 112"/>
          <p:cNvSpPr>
            <a:spLocks noChangeShapeType="1"/>
          </p:cNvSpPr>
          <p:nvPr/>
        </p:nvSpPr>
        <p:spPr bwMode="auto">
          <a:xfrm>
            <a:off x="6321425" y="2763838"/>
            <a:ext cx="0" cy="50323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37" name="Rectangle 113"/>
          <p:cNvSpPr>
            <a:spLocks noChangeArrowheads="1"/>
          </p:cNvSpPr>
          <p:nvPr/>
        </p:nvSpPr>
        <p:spPr bwMode="auto">
          <a:xfrm>
            <a:off x="1533525" y="4924425"/>
            <a:ext cx="287338" cy="288925"/>
          </a:xfrm>
          <a:prstGeom prst="rect">
            <a:avLst/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38" name="Rectangle 114"/>
          <p:cNvSpPr>
            <a:spLocks noChangeArrowheads="1"/>
          </p:cNvSpPr>
          <p:nvPr/>
        </p:nvSpPr>
        <p:spPr bwMode="auto">
          <a:xfrm>
            <a:off x="1570038" y="5391150"/>
            <a:ext cx="215900" cy="217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385139" name="Text Box 115"/>
          <p:cNvSpPr txBox="1">
            <a:spLocks noChangeArrowheads="1"/>
          </p:cNvSpPr>
          <p:nvPr/>
        </p:nvSpPr>
        <p:spPr bwMode="auto">
          <a:xfrm>
            <a:off x="2076450" y="4887913"/>
            <a:ext cx="860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2000" b="0">
                <a:latin typeface="Calibri" pitchFamily="34" charset="0"/>
              </a:rPr>
              <a:t>Bastidor</a:t>
            </a:r>
          </a:p>
        </p:txBody>
      </p:sp>
      <p:sp>
        <p:nvSpPr>
          <p:cNvPr id="385140" name="Text Box 116"/>
          <p:cNvSpPr txBox="1">
            <a:spLocks noChangeArrowheads="1"/>
          </p:cNvSpPr>
          <p:nvPr/>
        </p:nvSpPr>
        <p:spPr bwMode="auto">
          <a:xfrm>
            <a:off x="2076450" y="5319713"/>
            <a:ext cx="938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2000" b="0">
                <a:latin typeface="Calibri" pitchFamily="34" charset="0"/>
              </a:rPr>
              <a:t>Tomadas</a:t>
            </a:r>
          </a:p>
        </p:txBody>
      </p:sp>
      <p:sp>
        <p:nvSpPr>
          <p:cNvPr id="385141" name="Line 117"/>
          <p:cNvSpPr>
            <a:spLocks noChangeShapeType="1"/>
          </p:cNvSpPr>
          <p:nvPr/>
        </p:nvSpPr>
        <p:spPr bwMode="auto">
          <a:xfrm>
            <a:off x="3513138" y="5032375"/>
            <a:ext cx="6477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42" name="Text Box 118"/>
          <p:cNvSpPr txBox="1">
            <a:spLocks noChangeArrowheads="1"/>
          </p:cNvSpPr>
          <p:nvPr/>
        </p:nvSpPr>
        <p:spPr bwMode="auto">
          <a:xfrm>
            <a:off x="4270375" y="4870450"/>
            <a:ext cx="1409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2000" b="0">
                <a:latin typeface="Calibri" pitchFamily="34" charset="0"/>
              </a:rPr>
              <a:t>Calha Técnica</a:t>
            </a:r>
          </a:p>
        </p:txBody>
      </p:sp>
      <p:sp>
        <p:nvSpPr>
          <p:cNvPr id="385143" name="Line 119"/>
          <p:cNvSpPr>
            <a:spLocks noChangeShapeType="1"/>
          </p:cNvSpPr>
          <p:nvPr/>
        </p:nvSpPr>
        <p:spPr bwMode="auto">
          <a:xfrm>
            <a:off x="3513138" y="5500688"/>
            <a:ext cx="647700" cy="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44" name="Text Box 120"/>
          <p:cNvSpPr txBox="1">
            <a:spLocks noChangeArrowheads="1"/>
          </p:cNvSpPr>
          <p:nvPr/>
        </p:nvSpPr>
        <p:spPr bwMode="auto">
          <a:xfrm>
            <a:off x="4264025" y="5319713"/>
            <a:ext cx="706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2000" b="0">
                <a:latin typeface="Calibri" pitchFamily="34" charset="0"/>
              </a:rPr>
              <a:t>Esteira</a:t>
            </a:r>
          </a:p>
        </p:txBody>
      </p:sp>
      <p:sp>
        <p:nvSpPr>
          <p:cNvPr id="385145" name="Line 121"/>
          <p:cNvSpPr>
            <a:spLocks noChangeShapeType="1"/>
          </p:cNvSpPr>
          <p:nvPr/>
        </p:nvSpPr>
        <p:spPr bwMode="auto">
          <a:xfrm>
            <a:off x="6215063" y="5032375"/>
            <a:ext cx="6477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46" name="Line 122"/>
          <p:cNvSpPr>
            <a:spLocks noChangeShapeType="1"/>
          </p:cNvSpPr>
          <p:nvPr/>
        </p:nvSpPr>
        <p:spPr bwMode="auto">
          <a:xfrm flipV="1">
            <a:off x="4340225" y="1503363"/>
            <a:ext cx="0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47" name="Line 123"/>
          <p:cNvSpPr>
            <a:spLocks noChangeShapeType="1"/>
          </p:cNvSpPr>
          <p:nvPr/>
        </p:nvSpPr>
        <p:spPr bwMode="auto">
          <a:xfrm flipV="1">
            <a:off x="4340225" y="2619375"/>
            <a:ext cx="720725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48" name="Line 124"/>
          <p:cNvSpPr>
            <a:spLocks noChangeShapeType="1"/>
          </p:cNvSpPr>
          <p:nvPr/>
        </p:nvSpPr>
        <p:spPr bwMode="auto">
          <a:xfrm flipV="1">
            <a:off x="5060950" y="2619375"/>
            <a:ext cx="0" cy="468313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385149" name="Rectangle 125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Topologia Física da Rede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60" name="Text Box 12"/>
          <p:cNvSpPr txBox="1">
            <a:spLocks noChangeArrowheads="1"/>
          </p:cNvSpPr>
          <p:nvPr/>
        </p:nvSpPr>
        <p:spPr bwMode="auto">
          <a:xfrm>
            <a:off x="668338" y="1557338"/>
            <a:ext cx="846137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34988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A topologia lógica de documentação de uma rede tem tipicamente mais informação do que apenas os equipamentos e a forma como estão interligados (</a:t>
            </a:r>
            <a:r>
              <a:rPr lang="pt-PT" sz="2000" b="0" u="sng">
                <a:solidFill>
                  <a:schemeClr val="bg2"/>
                </a:solidFill>
                <a:latin typeface="Calibri" pitchFamily="34" charset="0"/>
              </a:rPr>
              <a:t>ver </a:t>
            </a:r>
            <a:r>
              <a:rPr lang="pt-PT" sz="2000" b="0" i="1" u="sng">
                <a:solidFill>
                  <a:schemeClr val="bg2"/>
                </a:solidFill>
                <a:latin typeface="Calibri" pitchFamily="34" charset="0"/>
              </a:rPr>
              <a:t>slide</a:t>
            </a:r>
            <a:r>
              <a:rPr lang="pt-PT" sz="2000" b="0" u="sng">
                <a:solidFill>
                  <a:schemeClr val="bg2"/>
                </a:solidFill>
                <a:latin typeface="Calibri" pitchFamily="34" charset="0"/>
              </a:rPr>
              <a:t> seguinte</a:t>
            </a: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). Em particular, deve conter:</a:t>
            </a:r>
          </a:p>
          <a:p>
            <a:pPr algn="just">
              <a:lnSpc>
                <a:spcPct val="110000"/>
              </a:lnSpc>
            </a:pPr>
            <a:endParaRPr lang="pt-PT" sz="2000" b="0">
              <a:solidFill>
                <a:schemeClr val="bg2"/>
              </a:solidFill>
              <a:latin typeface="Calibri" pitchFamily="34" charset="0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 o tipo de ligação à internet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 a hierarquia do equipamento(s): MC, IC, HC ou híbrida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 a sala/[bastidor] onde está, a marca e modelo, e o nome do(s) equipamento(s)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 as salas cobertas pelo bastidor, número de portas e </a:t>
            </a:r>
            <a:r>
              <a:rPr lang="pt-PT" sz="2000" b="0" i="1">
                <a:solidFill>
                  <a:schemeClr val="bg2"/>
                </a:solidFill>
                <a:latin typeface="Calibri" pitchFamily="34" charset="0"/>
              </a:rPr>
              <a:t>uplinks</a:t>
            </a: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 livres nos </a:t>
            </a:r>
            <a:r>
              <a:rPr lang="pt-PT" sz="2000" b="0" i="1">
                <a:solidFill>
                  <a:schemeClr val="bg2"/>
                </a:solidFill>
                <a:latin typeface="Calibri" pitchFamily="34" charset="0"/>
              </a:rPr>
              <a:t>switches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 referência à interligação entre os bastidores, indicando o tipo de conduta, o número de cabos (fibras) passados(as) e o número de cabos (fibras) livres </a:t>
            </a:r>
          </a:p>
        </p:txBody>
      </p:sp>
      <p:sp>
        <p:nvSpPr>
          <p:cNvPr id="437261" name="Rectangle 13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Topologia Lógica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18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75"/>
          <a:stretch>
            <a:fillRect/>
          </a:stretch>
        </p:blipFill>
        <p:spPr bwMode="auto">
          <a:xfrm>
            <a:off x="1084263" y="1989138"/>
            <a:ext cx="6588125" cy="376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4183" name="Text Box 7"/>
          <p:cNvSpPr txBox="1">
            <a:spLocks noChangeArrowheads="1"/>
          </p:cNvSpPr>
          <p:nvPr/>
        </p:nvSpPr>
        <p:spPr bwMode="auto">
          <a:xfrm>
            <a:off x="8301038" y="2168525"/>
            <a:ext cx="4746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G Times" pitchFamily="18" charset="0"/>
              </a:rPr>
              <a:t>MC</a:t>
            </a:r>
          </a:p>
        </p:txBody>
      </p:sp>
      <p:sp>
        <p:nvSpPr>
          <p:cNvPr id="434184" name="Text Box 8"/>
          <p:cNvSpPr txBox="1">
            <a:spLocks noChangeArrowheads="1"/>
          </p:cNvSpPr>
          <p:nvPr/>
        </p:nvSpPr>
        <p:spPr bwMode="auto">
          <a:xfrm>
            <a:off x="8337550" y="3176588"/>
            <a:ext cx="30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G Times" pitchFamily="18" charset="0"/>
              </a:rPr>
              <a:t>IC</a:t>
            </a:r>
          </a:p>
        </p:txBody>
      </p:sp>
      <p:sp>
        <p:nvSpPr>
          <p:cNvPr id="434185" name="Text Box 9"/>
          <p:cNvSpPr txBox="1">
            <a:spLocks noChangeArrowheads="1"/>
          </p:cNvSpPr>
          <p:nvPr/>
        </p:nvSpPr>
        <p:spPr bwMode="auto">
          <a:xfrm>
            <a:off x="8301038" y="4724400"/>
            <a:ext cx="441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G Times" pitchFamily="18" charset="0"/>
              </a:rPr>
              <a:t>HC</a:t>
            </a:r>
          </a:p>
        </p:txBody>
      </p:sp>
      <p:sp>
        <p:nvSpPr>
          <p:cNvPr id="434186" name="Text Box 10"/>
          <p:cNvSpPr txBox="1">
            <a:spLocks noChangeArrowheads="1"/>
          </p:cNvSpPr>
          <p:nvPr/>
        </p:nvSpPr>
        <p:spPr bwMode="auto">
          <a:xfrm>
            <a:off x="1517650" y="1808163"/>
            <a:ext cx="6731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Internet</a:t>
            </a:r>
          </a:p>
        </p:txBody>
      </p:sp>
      <p:sp>
        <p:nvSpPr>
          <p:cNvPr id="434187" name="AutoShape 11"/>
          <p:cNvSpPr>
            <a:spLocks noChangeArrowheads="1"/>
          </p:cNvSpPr>
          <p:nvPr/>
        </p:nvSpPr>
        <p:spPr bwMode="auto">
          <a:xfrm>
            <a:off x="1768475" y="2097088"/>
            <a:ext cx="541338" cy="215900"/>
          </a:xfrm>
          <a:prstGeom prst="lightningBolt">
            <a:avLst/>
          </a:prstGeom>
          <a:solidFill>
            <a:schemeClr val="accent2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4188" name="AutoShape 12"/>
          <p:cNvSpPr>
            <a:spLocks noChangeArrowheads="1"/>
          </p:cNvSpPr>
          <p:nvPr/>
        </p:nvSpPr>
        <p:spPr bwMode="auto">
          <a:xfrm flipH="1">
            <a:off x="7240588" y="1916113"/>
            <a:ext cx="541337" cy="215900"/>
          </a:xfrm>
          <a:prstGeom prst="lightningBolt">
            <a:avLst/>
          </a:prstGeom>
          <a:solidFill>
            <a:schemeClr val="accent2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4189" name="Text Box 13"/>
          <p:cNvSpPr txBox="1">
            <a:spLocks noChangeArrowheads="1"/>
          </p:cNvSpPr>
          <p:nvPr/>
        </p:nvSpPr>
        <p:spPr bwMode="auto">
          <a:xfrm>
            <a:off x="7897813" y="1808163"/>
            <a:ext cx="6746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Internet</a:t>
            </a:r>
          </a:p>
        </p:txBody>
      </p:sp>
      <p:sp>
        <p:nvSpPr>
          <p:cNvPr id="434190" name="Rectangle 14"/>
          <p:cNvSpPr>
            <a:spLocks noChangeArrowheads="1"/>
          </p:cNvSpPr>
          <p:nvPr/>
        </p:nvSpPr>
        <p:spPr bwMode="auto">
          <a:xfrm>
            <a:off x="7437438" y="3068638"/>
            <a:ext cx="360362" cy="5397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4191" name="Rectangle 15"/>
          <p:cNvSpPr>
            <a:spLocks noChangeArrowheads="1"/>
          </p:cNvSpPr>
          <p:nvPr/>
        </p:nvSpPr>
        <p:spPr bwMode="auto">
          <a:xfrm>
            <a:off x="7437438" y="4689475"/>
            <a:ext cx="360362" cy="3603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4192" name="Rectangle 16"/>
          <p:cNvSpPr>
            <a:spLocks noChangeArrowheads="1"/>
          </p:cNvSpPr>
          <p:nvPr/>
        </p:nvSpPr>
        <p:spPr bwMode="auto">
          <a:xfrm>
            <a:off x="7473950" y="2276475"/>
            <a:ext cx="360363" cy="3603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4193" name="Text Box 17"/>
          <p:cNvSpPr txBox="1">
            <a:spLocks noChangeArrowheads="1"/>
          </p:cNvSpPr>
          <p:nvPr/>
        </p:nvSpPr>
        <p:spPr bwMode="auto">
          <a:xfrm>
            <a:off x="4700588" y="1916113"/>
            <a:ext cx="5476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b="0">
                <a:latin typeface="Calibri" pitchFamily="34" charset="0"/>
              </a:rPr>
              <a:t>core</a:t>
            </a:r>
          </a:p>
        </p:txBody>
      </p:sp>
      <p:sp>
        <p:nvSpPr>
          <p:cNvPr id="434195" name="Rectangle 19"/>
          <p:cNvSpPr>
            <a:spLocks noChangeArrowheads="1"/>
          </p:cNvSpPr>
          <p:nvPr/>
        </p:nvSpPr>
        <p:spPr bwMode="auto">
          <a:xfrm>
            <a:off x="1352550" y="29527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200">
                <a:solidFill>
                  <a:srgbClr val="0000FF"/>
                </a:solidFill>
                <a:latin typeface="Verdana" pitchFamily="34" charset="0"/>
              </a:rPr>
              <a:t>Topologia lógica típica de uma rede de média dimensão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3" y="2241550"/>
            <a:ext cx="541337" cy="39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34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25" y="3392488"/>
            <a:ext cx="700088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35" name="Rectangle 15"/>
          <p:cNvSpPr>
            <a:spLocks noChangeArrowheads="1"/>
          </p:cNvSpPr>
          <p:nvPr/>
        </p:nvSpPr>
        <p:spPr bwMode="auto">
          <a:xfrm>
            <a:off x="3873500" y="3176588"/>
            <a:ext cx="2592388" cy="7937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0336" name="Rectangle 16"/>
          <p:cNvSpPr>
            <a:spLocks noChangeArrowheads="1"/>
          </p:cNvSpPr>
          <p:nvPr/>
        </p:nvSpPr>
        <p:spPr bwMode="auto">
          <a:xfrm>
            <a:off x="4341813" y="2097088"/>
            <a:ext cx="1655762" cy="6477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0337" name="Text Box 17"/>
          <p:cNvSpPr txBox="1">
            <a:spLocks noChangeArrowheads="1"/>
          </p:cNvSpPr>
          <p:nvPr/>
        </p:nvSpPr>
        <p:spPr bwMode="auto">
          <a:xfrm>
            <a:off x="5013325" y="2138363"/>
            <a:ext cx="868363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pt-PT" sz="1200">
                <a:latin typeface="Calibri" pitchFamily="34" charset="0"/>
              </a:rPr>
              <a:t>MC</a:t>
            </a:r>
            <a:r>
              <a:rPr lang="pt-PT" sz="1200" b="0">
                <a:latin typeface="Calibri" pitchFamily="34" charset="0"/>
              </a:rPr>
              <a:t> </a:t>
            </a:r>
            <a:r>
              <a:rPr lang="pt-PT" sz="1200" b="0">
                <a:latin typeface="Calibri" pitchFamily="34" charset="0"/>
                <a:sym typeface="Symbol" pitchFamily="18" charset="2"/>
              </a:rPr>
              <a:t></a:t>
            </a:r>
            <a:r>
              <a:rPr lang="pt-PT" sz="1200" b="0">
                <a:latin typeface="Calibri" pitchFamily="34" charset="0"/>
              </a:rPr>
              <a:t> Sala 1.4 </a:t>
            </a:r>
          </a:p>
          <a:p>
            <a:pPr algn="ctr"/>
            <a:r>
              <a:rPr lang="pt-PT" sz="1200" b="0">
                <a:latin typeface="Calibri" pitchFamily="34" charset="0"/>
              </a:rPr>
              <a:t>Cisco 1750</a:t>
            </a:r>
          </a:p>
          <a:p>
            <a:pPr algn="ctr"/>
            <a:r>
              <a:rPr lang="pt-PT" sz="1200" b="0">
                <a:latin typeface="Calibri" pitchFamily="34" charset="0"/>
              </a:rPr>
              <a:t>Nome: RT1</a:t>
            </a:r>
          </a:p>
        </p:txBody>
      </p:sp>
      <p:sp>
        <p:nvSpPr>
          <p:cNvPr id="440338" name="Line 18"/>
          <p:cNvSpPr>
            <a:spLocks noChangeShapeType="1"/>
          </p:cNvSpPr>
          <p:nvPr/>
        </p:nvSpPr>
        <p:spPr bwMode="auto">
          <a:xfrm flipV="1">
            <a:off x="5205413" y="1736725"/>
            <a:ext cx="1692275" cy="360363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40339" name="Text Box 19"/>
          <p:cNvSpPr txBox="1">
            <a:spLocks noChangeArrowheads="1"/>
          </p:cNvSpPr>
          <p:nvPr/>
        </p:nvSpPr>
        <p:spPr bwMode="auto">
          <a:xfrm>
            <a:off x="6915150" y="1592263"/>
            <a:ext cx="1673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pt-PT" sz="1200">
                <a:latin typeface="CG Times" pitchFamily="18" charset="0"/>
              </a:rPr>
              <a:t>Internet</a:t>
            </a:r>
          </a:p>
          <a:p>
            <a:pPr algn="ctr"/>
            <a:r>
              <a:rPr lang="pt-PT" sz="1200" b="0">
                <a:latin typeface="CG Times" pitchFamily="18" charset="0"/>
              </a:rPr>
              <a:t>Frame Relay 512 Kbytes</a:t>
            </a:r>
          </a:p>
        </p:txBody>
      </p:sp>
      <p:sp>
        <p:nvSpPr>
          <p:cNvPr id="440340" name="Text Box 20"/>
          <p:cNvSpPr txBox="1">
            <a:spLocks noChangeArrowheads="1"/>
          </p:cNvSpPr>
          <p:nvPr/>
        </p:nvSpPr>
        <p:spPr bwMode="auto">
          <a:xfrm>
            <a:off x="4648200" y="3213100"/>
            <a:ext cx="1709738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200">
                <a:latin typeface="Calibri" pitchFamily="34" charset="0"/>
              </a:rPr>
              <a:t>IC/HC</a:t>
            </a:r>
            <a:r>
              <a:rPr lang="pt-PT" sz="1200" b="0">
                <a:latin typeface="Calibri" pitchFamily="34" charset="0"/>
              </a:rPr>
              <a:t> </a:t>
            </a:r>
            <a:r>
              <a:rPr lang="pt-PT" sz="1200" b="0">
                <a:latin typeface="Calibri" pitchFamily="34" charset="0"/>
                <a:sym typeface="Symbol" pitchFamily="18" charset="2"/>
              </a:rPr>
              <a:t></a:t>
            </a:r>
            <a:r>
              <a:rPr lang="pt-PT" sz="1200" b="0">
                <a:latin typeface="Calibri" pitchFamily="34" charset="0"/>
              </a:rPr>
              <a:t> Sala 1.4</a:t>
            </a:r>
          </a:p>
          <a:p>
            <a:pPr algn="ctr"/>
            <a:r>
              <a:rPr lang="pt-PT" sz="1200" b="0">
                <a:latin typeface="Calibri" pitchFamily="34" charset="0"/>
              </a:rPr>
              <a:t>Cisco Catalyst C3750-48TS</a:t>
            </a:r>
          </a:p>
          <a:p>
            <a:pPr algn="ctr"/>
            <a:r>
              <a:rPr lang="pt-PT" sz="1200" b="0">
                <a:latin typeface="Calibri" pitchFamily="34" charset="0"/>
              </a:rPr>
              <a:t>48 portas/4 </a:t>
            </a:r>
            <a:r>
              <a:rPr lang="pt-PT" sz="1200" b="0" i="1">
                <a:latin typeface="Calibri" pitchFamily="34" charset="0"/>
              </a:rPr>
              <a:t>uplinks</a:t>
            </a:r>
          </a:p>
          <a:p>
            <a:pPr algn="ctr"/>
            <a:r>
              <a:rPr lang="pt-PT" sz="1200" b="0">
                <a:latin typeface="Calibri" pitchFamily="34" charset="0"/>
              </a:rPr>
              <a:t>Nome: SW1</a:t>
            </a:r>
          </a:p>
        </p:txBody>
      </p:sp>
      <p:sp>
        <p:nvSpPr>
          <p:cNvPr id="440341" name="Line 21"/>
          <p:cNvSpPr>
            <a:spLocks noChangeShapeType="1"/>
          </p:cNvSpPr>
          <p:nvPr/>
        </p:nvSpPr>
        <p:spPr bwMode="auto">
          <a:xfrm>
            <a:off x="5170488" y="2744788"/>
            <a:ext cx="0" cy="431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40342" name="Text Box 22"/>
          <p:cNvSpPr txBox="1">
            <a:spLocks noChangeArrowheads="1"/>
          </p:cNvSpPr>
          <p:nvPr/>
        </p:nvSpPr>
        <p:spPr bwMode="auto">
          <a:xfrm>
            <a:off x="5205413" y="2852738"/>
            <a:ext cx="1044575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200" b="0">
                <a:latin typeface="Calibri" pitchFamily="34" charset="0"/>
              </a:rPr>
              <a:t>Chicote cat. 6</a:t>
            </a:r>
          </a:p>
        </p:txBody>
      </p:sp>
      <p:pic>
        <p:nvPicPr>
          <p:cNvPr id="440343" name="Pictur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4868863"/>
            <a:ext cx="700087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44" name="Rectangle 24"/>
          <p:cNvSpPr>
            <a:spLocks noChangeArrowheads="1"/>
          </p:cNvSpPr>
          <p:nvPr/>
        </p:nvSpPr>
        <p:spPr bwMode="auto">
          <a:xfrm>
            <a:off x="1389063" y="4652963"/>
            <a:ext cx="2592387" cy="7937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0345" name="Text Box 25"/>
          <p:cNvSpPr txBox="1">
            <a:spLocks noChangeArrowheads="1"/>
          </p:cNvSpPr>
          <p:nvPr/>
        </p:nvSpPr>
        <p:spPr bwMode="auto">
          <a:xfrm>
            <a:off x="2163763" y="4689475"/>
            <a:ext cx="1709737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200">
                <a:latin typeface="Calibri" pitchFamily="34" charset="0"/>
              </a:rPr>
              <a:t>HC</a:t>
            </a:r>
            <a:r>
              <a:rPr lang="pt-PT" sz="1200" b="0">
                <a:latin typeface="Calibri" pitchFamily="34" charset="0"/>
              </a:rPr>
              <a:t> </a:t>
            </a:r>
            <a:r>
              <a:rPr lang="pt-PT" sz="1200" b="0">
                <a:latin typeface="Calibri" pitchFamily="34" charset="0"/>
                <a:sym typeface="Symbol" pitchFamily="18" charset="2"/>
              </a:rPr>
              <a:t></a:t>
            </a:r>
            <a:r>
              <a:rPr lang="pt-PT" sz="1200" b="0">
                <a:latin typeface="Calibri" pitchFamily="34" charset="0"/>
              </a:rPr>
              <a:t> Sala 2.2</a:t>
            </a:r>
          </a:p>
          <a:p>
            <a:pPr algn="ctr"/>
            <a:r>
              <a:rPr lang="pt-PT" sz="1200" b="0">
                <a:latin typeface="Calibri" pitchFamily="34" charset="0"/>
              </a:rPr>
              <a:t>Cisco Catalyst 2960-48TT-L</a:t>
            </a:r>
          </a:p>
          <a:p>
            <a:pPr algn="ctr"/>
            <a:r>
              <a:rPr lang="pt-PT" sz="1200" b="0">
                <a:latin typeface="Calibri" pitchFamily="34" charset="0"/>
              </a:rPr>
              <a:t>48 portas/2 </a:t>
            </a:r>
            <a:r>
              <a:rPr lang="pt-PT" sz="1200" b="0" i="1">
                <a:latin typeface="Calibri" pitchFamily="34" charset="0"/>
              </a:rPr>
              <a:t>uplinks</a:t>
            </a:r>
          </a:p>
          <a:p>
            <a:pPr algn="ctr"/>
            <a:r>
              <a:rPr lang="pt-PT" sz="1200" b="0">
                <a:latin typeface="Calibri" pitchFamily="34" charset="0"/>
              </a:rPr>
              <a:t>Nome: SW2</a:t>
            </a:r>
          </a:p>
        </p:txBody>
      </p:sp>
      <p:pic>
        <p:nvPicPr>
          <p:cNvPr id="440346" name="Picture 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868863"/>
            <a:ext cx="700087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47" name="Rectangle 27"/>
          <p:cNvSpPr>
            <a:spLocks noChangeArrowheads="1"/>
          </p:cNvSpPr>
          <p:nvPr/>
        </p:nvSpPr>
        <p:spPr bwMode="auto">
          <a:xfrm>
            <a:off x="6357938" y="4652963"/>
            <a:ext cx="2592387" cy="7937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0348" name="Text Box 28"/>
          <p:cNvSpPr txBox="1">
            <a:spLocks noChangeArrowheads="1"/>
          </p:cNvSpPr>
          <p:nvPr/>
        </p:nvSpPr>
        <p:spPr bwMode="auto">
          <a:xfrm>
            <a:off x="7132638" y="4689475"/>
            <a:ext cx="1711325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200">
                <a:latin typeface="Calibri" pitchFamily="34" charset="0"/>
              </a:rPr>
              <a:t>HC</a:t>
            </a:r>
            <a:r>
              <a:rPr lang="pt-PT" sz="1200" b="0">
                <a:latin typeface="Calibri" pitchFamily="34" charset="0"/>
              </a:rPr>
              <a:t> </a:t>
            </a:r>
            <a:r>
              <a:rPr lang="pt-PT" sz="1200" b="0">
                <a:latin typeface="Calibri" pitchFamily="34" charset="0"/>
                <a:sym typeface="Symbol" pitchFamily="18" charset="2"/>
              </a:rPr>
              <a:t></a:t>
            </a:r>
            <a:r>
              <a:rPr lang="pt-PT" sz="1200" b="0">
                <a:latin typeface="Calibri" pitchFamily="34" charset="0"/>
              </a:rPr>
              <a:t> corredor do piso 3</a:t>
            </a:r>
          </a:p>
          <a:p>
            <a:pPr algn="ctr"/>
            <a:r>
              <a:rPr lang="pt-PT" sz="1200" b="0">
                <a:latin typeface="Calibri" pitchFamily="34" charset="0"/>
              </a:rPr>
              <a:t>Cisco Catalyst 2960-24TT-L</a:t>
            </a:r>
          </a:p>
          <a:p>
            <a:pPr algn="ctr"/>
            <a:r>
              <a:rPr lang="pt-PT" sz="1200" b="0">
                <a:latin typeface="Calibri" pitchFamily="34" charset="0"/>
              </a:rPr>
              <a:t>24 portas/2 </a:t>
            </a:r>
            <a:r>
              <a:rPr lang="pt-PT" sz="1200" b="0" i="1">
                <a:latin typeface="Calibri" pitchFamily="34" charset="0"/>
              </a:rPr>
              <a:t>uplinks</a:t>
            </a:r>
          </a:p>
          <a:p>
            <a:pPr algn="ctr"/>
            <a:r>
              <a:rPr lang="pt-PT" sz="1200" b="0">
                <a:latin typeface="Calibri" pitchFamily="34" charset="0"/>
              </a:rPr>
              <a:t>Nome: SW3</a:t>
            </a:r>
          </a:p>
        </p:txBody>
      </p:sp>
      <p:sp>
        <p:nvSpPr>
          <p:cNvPr id="440349" name="Text Box 29"/>
          <p:cNvSpPr txBox="1">
            <a:spLocks noChangeArrowheads="1"/>
          </p:cNvSpPr>
          <p:nvPr/>
        </p:nvSpPr>
        <p:spPr bwMode="auto">
          <a:xfrm>
            <a:off x="4592638" y="4041775"/>
            <a:ext cx="1296987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200" b="0">
                <a:latin typeface="Calibri" pitchFamily="34" charset="0"/>
              </a:rPr>
              <a:t>Tomadas das salas: 1.1, 1.2, 1.3 e 1.4 </a:t>
            </a:r>
          </a:p>
          <a:p>
            <a:pPr algn="ctr"/>
            <a:r>
              <a:rPr lang="pt-PT" sz="1200" b="0">
                <a:latin typeface="Calibri" pitchFamily="34" charset="0"/>
              </a:rPr>
              <a:t>18 portas livres</a:t>
            </a:r>
          </a:p>
          <a:p>
            <a:pPr algn="ctr"/>
            <a:r>
              <a:rPr lang="pt-PT" sz="1200" b="0">
                <a:latin typeface="Calibri" pitchFamily="34" charset="0"/>
              </a:rPr>
              <a:t>1 </a:t>
            </a:r>
            <a:r>
              <a:rPr lang="pt-PT" sz="1200" b="0" i="1">
                <a:latin typeface="Calibri" pitchFamily="34" charset="0"/>
              </a:rPr>
              <a:t>uplink</a:t>
            </a:r>
            <a:r>
              <a:rPr lang="pt-PT" sz="1200" b="0">
                <a:latin typeface="Calibri" pitchFamily="34" charset="0"/>
              </a:rPr>
              <a:t> livre</a:t>
            </a:r>
          </a:p>
        </p:txBody>
      </p:sp>
      <p:sp>
        <p:nvSpPr>
          <p:cNvPr id="440350" name="Text Box 30"/>
          <p:cNvSpPr txBox="1">
            <a:spLocks noChangeArrowheads="1"/>
          </p:cNvSpPr>
          <p:nvPr/>
        </p:nvSpPr>
        <p:spPr bwMode="auto">
          <a:xfrm>
            <a:off x="1423988" y="5516563"/>
            <a:ext cx="2520950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200" b="0">
                <a:latin typeface="Calibri" pitchFamily="34" charset="0"/>
              </a:rPr>
              <a:t>Tomadas das salas: 2.1, 2.2 e 2.3</a:t>
            </a:r>
          </a:p>
          <a:p>
            <a:pPr algn="ctr"/>
            <a:r>
              <a:rPr lang="pt-PT" sz="1200" b="0">
                <a:latin typeface="Calibri" pitchFamily="34" charset="0"/>
              </a:rPr>
              <a:t>12 portas livres</a:t>
            </a:r>
          </a:p>
          <a:p>
            <a:pPr algn="ctr"/>
            <a:r>
              <a:rPr lang="pt-PT" sz="1200" b="0">
                <a:latin typeface="Calibri" pitchFamily="34" charset="0"/>
              </a:rPr>
              <a:t>1 </a:t>
            </a:r>
            <a:r>
              <a:rPr lang="pt-PT" sz="1200" b="0" i="1">
                <a:latin typeface="Calibri" pitchFamily="34" charset="0"/>
              </a:rPr>
              <a:t>uplink</a:t>
            </a:r>
            <a:r>
              <a:rPr lang="pt-PT" sz="1200" b="0">
                <a:latin typeface="Calibri" pitchFamily="34" charset="0"/>
              </a:rPr>
              <a:t> livre</a:t>
            </a:r>
          </a:p>
        </p:txBody>
      </p:sp>
      <p:sp>
        <p:nvSpPr>
          <p:cNvPr id="440351" name="Text Box 31"/>
          <p:cNvSpPr txBox="1">
            <a:spLocks noChangeArrowheads="1"/>
          </p:cNvSpPr>
          <p:nvPr/>
        </p:nvSpPr>
        <p:spPr bwMode="auto">
          <a:xfrm>
            <a:off x="6392863" y="5516563"/>
            <a:ext cx="2520950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200" b="0">
                <a:latin typeface="Calibri" pitchFamily="34" charset="0"/>
              </a:rPr>
              <a:t>Tomadas das salas: 3.1, 3.2 e 3.3</a:t>
            </a:r>
          </a:p>
          <a:p>
            <a:pPr algn="ctr"/>
            <a:r>
              <a:rPr lang="pt-PT" sz="1200" b="0">
                <a:latin typeface="Calibri" pitchFamily="34" charset="0"/>
              </a:rPr>
              <a:t>6 portas livres</a:t>
            </a:r>
          </a:p>
          <a:p>
            <a:pPr algn="ctr"/>
            <a:r>
              <a:rPr lang="pt-PT" sz="1200" b="0">
                <a:latin typeface="Calibri" pitchFamily="34" charset="0"/>
              </a:rPr>
              <a:t>1 </a:t>
            </a:r>
            <a:r>
              <a:rPr lang="pt-PT" sz="1200" b="0" i="1">
                <a:latin typeface="Calibri" pitchFamily="34" charset="0"/>
              </a:rPr>
              <a:t>uplink</a:t>
            </a:r>
            <a:r>
              <a:rPr lang="pt-PT" sz="1200" b="0">
                <a:latin typeface="Calibri" pitchFamily="34" charset="0"/>
              </a:rPr>
              <a:t> livre</a:t>
            </a:r>
          </a:p>
        </p:txBody>
      </p:sp>
      <p:sp>
        <p:nvSpPr>
          <p:cNvPr id="440352" name="Line 32"/>
          <p:cNvSpPr>
            <a:spLocks noChangeShapeType="1"/>
          </p:cNvSpPr>
          <p:nvPr/>
        </p:nvSpPr>
        <p:spPr bwMode="auto">
          <a:xfrm flipH="1">
            <a:off x="2684463" y="3968750"/>
            <a:ext cx="1728787" cy="684213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40353" name="Line 33"/>
          <p:cNvSpPr>
            <a:spLocks noChangeShapeType="1"/>
          </p:cNvSpPr>
          <p:nvPr/>
        </p:nvSpPr>
        <p:spPr bwMode="auto">
          <a:xfrm>
            <a:off x="6069013" y="3968750"/>
            <a:ext cx="1620837" cy="684213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40354" name="Text Box 34"/>
          <p:cNvSpPr txBox="1">
            <a:spLocks noChangeArrowheads="1"/>
          </p:cNvSpPr>
          <p:nvPr/>
        </p:nvSpPr>
        <p:spPr bwMode="auto">
          <a:xfrm>
            <a:off x="1281113" y="3824288"/>
            <a:ext cx="2160587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200" b="0">
                <a:latin typeface="Calibri" pitchFamily="34" charset="0"/>
              </a:rPr>
              <a:t>Conduta R/C-1º Andar</a:t>
            </a:r>
          </a:p>
          <a:p>
            <a:pPr algn="ctr"/>
            <a:r>
              <a:rPr lang="pt-PT" sz="1200" b="0">
                <a:latin typeface="Calibri" pitchFamily="34" charset="0"/>
              </a:rPr>
              <a:t>1 cabo de cobre cat. 6 utilizado</a:t>
            </a:r>
          </a:p>
          <a:p>
            <a:pPr algn="ctr"/>
            <a:r>
              <a:rPr lang="pt-PT" sz="1200" b="0">
                <a:latin typeface="Calibri" pitchFamily="34" charset="0"/>
              </a:rPr>
              <a:t>2 cabos de cobre cat. 6 livres</a:t>
            </a:r>
          </a:p>
        </p:txBody>
      </p:sp>
      <p:sp>
        <p:nvSpPr>
          <p:cNvPr id="440355" name="Text Box 35"/>
          <p:cNvSpPr txBox="1">
            <a:spLocks noChangeArrowheads="1"/>
          </p:cNvSpPr>
          <p:nvPr/>
        </p:nvSpPr>
        <p:spPr bwMode="auto">
          <a:xfrm>
            <a:off x="6969125" y="3824288"/>
            <a:ext cx="2160588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sz="1200" b="0">
                <a:latin typeface="Calibri" pitchFamily="34" charset="0"/>
              </a:rPr>
              <a:t>Conduta R/C-2º Andar</a:t>
            </a:r>
          </a:p>
          <a:p>
            <a:pPr algn="ctr"/>
            <a:r>
              <a:rPr lang="pt-PT" sz="1200" b="0">
                <a:latin typeface="Calibri" pitchFamily="34" charset="0"/>
              </a:rPr>
              <a:t>1 cabo de cobre cat. 6 utilizado</a:t>
            </a:r>
          </a:p>
          <a:p>
            <a:pPr algn="ctr"/>
            <a:r>
              <a:rPr lang="pt-PT" sz="1200" b="0">
                <a:latin typeface="Calibri" pitchFamily="34" charset="0"/>
              </a:rPr>
              <a:t>2 cabos de cobre cat. 6 livres</a:t>
            </a:r>
          </a:p>
        </p:txBody>
      </p:sp>
      <p:sp>
        <p:nvSpPr>
          <p:cNvPr id="440357" name="Rectangle 3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Topologia Lógica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9" name="Text Box 7"/>
          <p:cNvSpPr txBox="1">
            <a:spLocks noChangeArrowheads="1"/>
          </p:cNvSpPr>
          <p:nvPr/>
        </p:nvSpPr>
        <p:spPr bwMode="auto">
          <a:xfrm>
            <a:off x="560388" y="1592263"/>
            <a:ext cx="87487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800" b="0">
                <a:latin typeface="Calibri" pitchFamily="34" charset="0"/>
              </a:rPr>
              <a:t>Deve-se começar por definir uma terminologia de identificação das tomadas de rede. Uma terminologia típica é [ </a:t>
            </a:r>
            <a:r>
              <a:rPr lang="pt-PT" sz="1800" i="1">
                <a:latin typeface="Calibri" pitchFamily="34" charset="0"/>
              </a:rPr>
              <a:t>piso.sala.número da tomada[A|B] </a:t>
            </a:r>
            <a:r>
              <a:rPr lang="pt-PT" sz="1800" b="0">
                <a:latin typeface="Calibri" pitchFamily="34" charset="0"/>
              </a:rPr>
              <a:t>].</a:t>
            </a:r>
          </a:p>
          <a:p>
            <a:pPr algn="l"/>
            <a:endParaRPr lang="pt-PT" sz="1800" b="0">
              <a:latin typeface="Calibri" pitchFamily="34" charset="0"/>
            </a:endParaRPr>
          </a:p>
          <a:p>
            <a:pPr algn="l"/>
            <a:r>
              <a:rPr lang="pt-PT" sz="1800" b="0">
                <a:latin typeface="Calibri" pitchFamily="34" charset="0"/>
              </a:rPr>
              <a:t>Na planta deve indicar a designação de todas as tomadas, como se pode ver no exemplo seguinte:</a:t>
            </a:r>
            <a:endParaRPr lang="pt-PT" sz="1800" i="1">
              <a:latin typeface="Calibri" pitchFamily="34" charset="0"/>
            </a:endParaRPr>
          </a:p>
        </p:txBody>
      </p:sp>
      <p:pic>
        <p:nvPicPr>
          <p:cNvPr id="4382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068638"/>
            <a:ext cx="2038350" cy="302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8282" name="Text Box 10"/>
          <p:cNvSpPr txBox="1">
            <a:spLocks noChangeArrowheads="1"/>
          </p:cNvSpPr>
          <p:nvPr/>
        </p:nvSpPr>
        <p:spPr bwMode="auto">
          <a:xfrm>
            <a:off x="3402013" y="3500438"/>
            <a:ext cx="3984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200" b="0">
                <a:latin typeface="Calibri" pitchFamily="34" charset="0"/>
              </a:rPr>
              <a:t>1.1.1A</a:t>
            </a:r>
          </a:p>
          <a:p>
            <a:r>
              <a:rPr lang="pt-PT" sz="1200" b="0">
                <a:latin typeface="Calibri" pitchFamily="34" charset="0"/>
              </a:rPr>
              <a:t>1.1.1B</a:t>
            </a:r>
          </a:p>
        </p:txBody>
      </p:sp>
      <p:sp>
        <p:nvSpPr>
          <p:cNvPr id="438283" name="Text Box 11"/>
          <p:cNvSpPr txBox="1">
            <a:spLocks noChangeArrowheads="1"/>
          </p:cNvSpPr>
          <p:nvPr/>
        </p:nvSpPr>
        <p:spPr bwMode="auto">
          <a:xfrm>
            <a:off x="2898775" y="3927475"/>
            <a:ext cx="3984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200" b="0">
                <a:latin typeface="Calibri" pitchFamily="34" charset="0"/>
              </a:rPr>
              <a:t>1.1.2A</a:t>
            </a:r>
          </a:p>
          <a:p>
            <a:r>
              <a:rPr lang="pt-PT" sz="1200" b="0">
                <a:latin typeface="Calibri" pitchFamily="34" charset="0"/>
              </a:rPr>
              <a:t>1.1.2B</a:t>
            </a:r>
          </a:p>
        </p:txBody>
      </p:sp>
      <p:sp>
        <p:nvSpPr>
          <p:cNvPr id="438284" name="Text Box 12"/>
          <p:cNvSpPr txBox="1">
            <a:spLocks noChangeArrowheads="1"/>
          </p:cNvSpPr>
          <p:nvPr/>
        </p:nvSpPr>
        <p:spPr bwMode="auto">
          <a:xfrm>
            <a:off x="3006725" y="4432300"/>
            <a:ext cx="3984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200" b="0">
                <a:latin typeface="Calibri" pitchFamily="34" charset="0"/>
              </a:rPr>
              <a:t>1.1.3A</a:t>
            </a:r>
          </a:p>
          <a:p>
            <a:r>
              <a:rPr lang="pt-PT" sz="1200" b="0">
                <a:latin typeface="Calibri" pitchFamily="34" charset="0"/>
              </a:rPr>
              <a:t>1.1.3B</a:t>
            </a:r>
          </a:p>
        </p:txBody>
      </p:sp>
      <p:sp>
        <p:nvSpPr>
          <p:cNvPr id="438285" name="Text Box 13"/>
          <p:cNvSpPr txBox="1">
            <a:spLocks noChangeArrowheads="1"/>
          </p:cNvSpPr>
          <p:nvPr/>
        </p:nvSpPr>
        <p:spPr bwMode="auto">
          <a:xfrm>
            <a:off x="2882900" y="4905375"/>
            <a:ext cx="3984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200" b="0">
                <a:latin typeface="Calibri" pitchFamily="34" charset="0"/>
              </a:rPr>
              <a:t>1.1.4A</a:t>
            </a:r>
          </a:p>
          <a:p>
            <a:pPr algn="l"/>
            <a:r>
              <a:rPr lang="pt-PT" sz="1200" b="0">
                <a:latin typeface="Calibri" pitchFamily="34" charset="0"/>
              </a:rPr>
              <a:t>1.1.4B</a:t>
            </a:r>
          </a:p>
        </p:txBody>
      </p:sp>
      <p:sp>
        <p:nvSpPr>
          <p:cNvPr id="438286" name="Text Box 14"/>
          <p:cNvSpPr txBox="1">
            <a:spLocks noChangeArrowheads="1"/>
          </p:cNvSpPr>
          <p:nvPr/>
        </p:nvSpPr>
        <p:spPr bwMode="auto">
          <a:xfrm>
            <a:off x="3548063" y="5084763"/>
            <a:ext cx="3984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200" b="0">
                <a:latin typeface="Calibri" pitchFamily="34" charset="0"/>
              </a:rPr>
              <a:t>1.1.5A</a:t>
            </a:r>
          </a:p>
          <a:p>
            <a:r>
              <a:rPr lang="pt-PT" sz="1200" b="0">
                <a:latin typeface="Calibri" pitchFamily="34" charset="0"/>
              </a:rPr>
              <a:t>1.1.5B</a:t>
            </a:r>
          </a:p>
        </p:txBody>
      </p:sp>
      <p:sp>
        <p:nvSpPr>
          <p:cNvPr id="438287" name="Text Box 15"/>
          <p:cNvSpPr txBox="1">
            <a:spLocks noChangeArrowheads="1"/>
          </p:cNvSpPr>
          <p:nvPr/>
        </p:nvSpPr>
        <p:spPr bwMode="auto">
          <a:xfrm>
            <a:off x="3509963" y="4508500"/>
            <a:ext cx="3984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200" b="0">
                <a:latin typeface="Calibri" pitchFamily="34" charset="0"/>
              </a:rPr>
              <a:t>1.1.6A</a:t>
            </a:r>
          </a:p>
          <a:p>
            <a:r>
              <a:rPr lang="pt-PT" sz="1200" b="0">
                <a:latin typeface="Calibri" pitchFamily="34" charset="0"/>
              </a:rPr>
              <a:t>1.1.6B</a:t>
            </a:r>
          </a:p>
        </p:txBody>
      </p:sp>
      <p:sp>
        <p:nvSpPr>
          <p:cNvPr id="438288" name="Text Box 16"/>
          <p:cNvSpPr txBox="1">
            <a:spLocks noChangeArrowheads="1"/>
          </p:cNvSpPr>
          <p:nvPr/>
        </p:nvSpPr>
        <p:spPr bwMode="auto">
          <a:xfrm>
            <a:off x="4305300" y="3249613"/>
            <a:ext cx="11350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alibri" pitchFamily="34" charset="0"/>
              </a:rPr>
              <a:t>Sala 1.1</a:t>
            </a:r>
          </a:p>
        </p:txBody>
      </p:sp>
      <p:pic>
        <p:nvPicPr>
          <p:cNvPr id="438292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3" y="3392488"/>
            <a:ext cx="2705100" cy="24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8293" name="Rectangle 21"/>
          <p:cNvSpPr>
            <a:spLocks noChangeArrowheads="1"/>
          </p:cNvSpPr>
          <p:nvPr/>
        </p:nvSpPr>
        <p:spPr bwMode="auto">
          <a:xfrm>
            <a:off x="6140450" y="4832350"/>
            <a:ext cx="1225550" cy="1809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8294" name="Text Box 22"/>
          <p:cNvSpPr txBox="1">
            <a:spLocks noChangeArrowheads="1"/>
          </p:cNvSpPr>
          <p:nvPr/>
        </p:nvSpPr>
        <p:spPr bwMode="auto">
          <a:xfrm>
            <a:off x="6140450" y="4795838"/>
            <a:ext cx="12969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600">
                <a:latin typeface="Calibri" pitchFamily="34" charset="0"/>
              </a:rPr>
              <a:t> 1.1.6A  1.1.6B</a:t>
            </a:r>
          </a:p>
        </p:txBody>
      </p:sp>
      <p:sp>
        <p:nvSpPr>
          <p:cNvPr id="438295" name="AutoShape 23"/>
          <p:cNvSpPr>
            <a:spLocks noChangeArrowheads="1"/>
          </p:cNvSpPr>
          <p:nvPr/>
        </p:nvSpPr>
        <p:spPr bwMode="auto">
          <a:xfrm>
            <a:off x="4268788" y="4545013"/>
            <a:ext cx="936625" cy="288925"/>
          </a:xfrm>
          <a:prstGeom prst="rightArrow">
            <a:avLst>
              <a:gd name="adj1" fmla="val 50000"/>
              <a:gd name="adj2" fmla="val 81044"/>
            </a:avLst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8296" name="Rectangle 24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500">
                <a:solidFill>
                  <a:srgbClr val="0000FF"/>
                </a:solidFill>
                <a:latin typeface="Verdana" pitchFamily="34" charset="0"/>
              </a:rPr>
              <a:t>Identificação da cablagem horizontal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48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" t="15350" r="6416" b="13017"/>
          <a:stretch>
            <a:fillRect/>
          </a:stretch>
        </p:blipFill>
        <p:spPr bwMode="auto">
          <a:xfrm>
            <a:off x="1316038" y="3249613"/>
            <a:ext cx="4968875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6478" name="Rectangle 14"/>
          <p:cNvSpPr>
            <a:spLocks noChangeArrowheads="1"/>
          </p:cNvSpPr>
          <p:nvPr/>
        </p:nvSpPr>
        <p:spPr bwMode="auto">
          <a:xfrm>
            <a:off x="2468563" y="3609975"/>
            <a:ext cx="506412" cy="2159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6479" name="Text Box 15"/>
          <p:cNvSpPr txBox="1">
            <a:spLocks noChangeArrowheads="1"/>
          </p:cNvSpPr>
          <p:nvPr/>
        </p:nvSpPr>
        <p:spPr bwMode="auto">
          <a:xfrm>
            <a:off x="2378075" y="3586163"/>
            <a:ext cx="6127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400">
                <a:latin typeface="Calibri" pitchFamily="34" charset="0"/>
              </a:rPr>
              <a:t>   1.1.1A</a:t>
            </a:r>
          </a:p>
        </p:txBody>
      </p:sp>
      <p:sp>
        <p:nvSpPr>
          <p:cNvPr id="446485" name="Rectangle 21"/>
          <p:cNvSpPr>
            <a:spLocks noChangeArrowheads="1"/>
          </p:cNvSpPr>
          <p:nvPr/>
        </p:nvSpPr>
        <p:spPr bwMode="auto">
          <a:xfrm>
            <a:off x="3027363" y="3609975"/>
            <a:ext cx="504825" cy="2159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6486" name="Text Box 22"/>
          <p:cNvSpPr txBox="1">
            <a:spLocks noChangeArrowheads="1"/>
          </p:cNvSpPr>
          <p:nvPr/>
        </p:nvSpPr>
        <p:spPr bwMode="auto">
          <a:xfrm>
            <a:off x="2936875" y="3590925"/>
            <a:ext cx="6127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400">
                <a:latin typeface="Calibri" pitchFamily="34" charset="0"/>
              </a:rPr>
              <a:t>   1.1.1B</a:t>
            </a:r>
          </a:p>
        </p:txBody>
      </p:sp>
      <p:sp>
        <p:nvSpPr>
          <p:cNvPr id="446488" name="Rectangle 24"/>
          <p:cNvSpPr>
            <a:spLocks noChangeArrowheads="1"/>
          </p:cNvSpPr>
          <p:nvPr/>
        </p:nvSpPr>
        <p:spPr bwMode="auto">
          <a:xfrm>
            <a:off x="3567113" y="3609975"/>
            <a:ext cx="504825" cy="2159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6489" name="Text Box 25"/>
          <p:cNvSpPr txBox="1">
            <a:spLocks noChangeArrowheads="1"/>
          </p:cNvSpPr>
          <p:nvPr/>
        </p:nvSpPr>
        <p:spPr bwMode="auto">
          <a:xfrm>
            <a:off x="3476625" y="3590925"/>
            <a:ext cx="6127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400">
                <a:latin typeface="Calibri" pitchFamily="34" charset="0"/>
              </a:rPr>
              <a:t>  1.1.2A</a:t>
            </a:r>
          </a:p>
        </p:txBody>
      </p:sp>
      <p:sp>
        <p:nvSpPr>
          <p:cNvPr id="446491" name="Rectangle 27"/>
          <p:cNvSpPr>
            <a:spLocks noChangeArrowheads="1"/>
          </p:cNvSpPr>
          <p:nvPr/>
        </p:nvSpPr>
        <p:spPr bwMode="auto">
          <a:xfrm>
            <a:off x="4110038" y="3609975"/>
            <a:ext cx="503237" cy="2159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6492" name="Text Box 28"/>
          <p:cNvSpPr txBox="1">
            <a:spLocks noChangeArrowheads="1"/>
          </p:cNvSpPr>
          <p:nvPr/>
        </p:nvSpPr>
        <p:spPr bwMode="auto">
          <a:xfrm>
            <a:off x="4017963" y="3590925"/>
            <a:ext cx="6127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400">
                <a:latin typeface="Calibri" pitchFamily="34" charset="0"/>
              </a:rPr>
              <a:t>   1.1.2B</a:t>
            </a:r>
          </a:p>
        </p:txBody>
      </p:sp>
      <p:sp>
        <p:nvSpPr>
          <p:cNvPr id="446502" name="Rectangle 38"/>
          <p:cNvSpPr>
            <a:spLocks noChangeArrowheads="1"/>
          </p:cNvSpPr>
          <p:nvPr/>
        </p:nvSpPr>
        <p:spPr bwMode="auto">
          <a:xfrm>
            <a:off x="4683125" y="3609975"/>
            <a:ext cx="504825" cy="2159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6503" name="Text Box 39"/>
          <p:cNvSpPr txBox="1">
            <a:spLocks noChangeArrowheads="1"/>
          </p:cNvSpPr>
          <p:nvPr/>
        </p:nvSpPr>
        <p:spPr bwMode="auto">
          <a:xfrm>
            <a:off x="4592638" y="3590925"/>
            <a:ext cx="6127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400">
                <a:latin typeface="Calibri" pitchFamily="34" charset="0"/>
              </a:rPr>
              <a:t>  1.1.3A</a:t>
            </a:r>
          </a:p>
        </p:txBody>
      </p:sp>
      <p:sp>
        <p:nvSpPr>
          <p:cNvPr id="446505" name="Rectangle 41"/>
          <p:cNvSpPr>
            <a:spLocks noChangeArrowheads="1"/>
          </p:cNvSpPr>
          <p:nvPr/>
        </p:nvSpPr>
        <p:spPr bwMode="auto">
          <a:xfrm>
            <a:off x="5224463" y="3609975"/>
            <a:ext cx="504825" cy="2159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6506" name="Text Box 42"/>
          <p:cNvSpPr txBox="1">
            <a:spLocks noChangeArrowheads="1"/>
          </p:cNvSpPr>
          <p:nvPr/>
        </p:nvSpPr>
        <p:spPr bwMode="auto">
          <a:xfrm>
            <a:off x="5133975" y="3590925"/>
            <a:ext cx="6127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400">
                <a:latin typeface="Calibri" pitchFamily="34" charset="0"/>
              </a:rPr>
              <a:t>   1.1.3B</a:t>
            </a:r>
          </a:p>
        </p:txBody>
      </p:sp>
      <p:sp>
        <p:nvSpPr>
          <p:cNvPr id="446509" name="Text Box 45"/>
          <p:cNvSpPr txBox="1">
            <a:spLocks noChangeArrowheads="1"/>
          </p:cNvSpPr>
          <p:nvPr/>
        </p:nvSpPr>
        <p:spPr bwMode="auto">
          <a:xfrm>
            <a:off x="920750" y="2160588"/>
            <a:ext cx="61563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pt-PT" sz="1800" b="0">
                <a:latin typeface="Calibri" pitchFamily="34" charset="0"/>
              </a:rPr>
              <a:t>No </a:t>
            </a:r>
            <a:r>
              <a:rPr lang="pt-PT" sz="1800" b="0" i="1">
                <a:latin typeface="Calibri" pitchFamily="34" charset="0"/>
              </a:rPr>
              <a:t>patch panel</a:t>
            </a:r>
            <a:r>
              <a:rPr lang="pt-PT" sz="1800" b="0">
                <a:latin typeface="Calibri" pitchFamily="34" charset="0"/>
              </a:rPr>
              <a:t> deve ser colocada a identificação das tomadas que estão ligadas a cada uma das fichas:</a:t>
            </a:r>
            <a:endParaRPr lang="pt-PT" sz="1800" i="1">
              <a:latin typeface="Calibri" pitchFamily="34" charset="0"/>
            </a:endParaRPr>
          </a:p>
        </p:txBody>
      </p:sp>
      <p:pic>
        <p:nvPicPr>
          <p:cNvPr id="446510" name="Picture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7"/>
          <a:stretch>
            <a:fillRect/>
          </a:stretch>
        </p:blipFill>
        <p:spPr bwMode="auto">
          <a:xfrm>
            <a:off x="7689850" y="2241550"/>
            <a:ext cx="1452563" cy="3563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6511" name="AutoShape 47"/>
          <p:cNvSpPr>
            <a:spLocks noChangeArrowheads="1"/>
          </p:cNvSpPr>
          <p:nvPr/>
        </p:nvSpPr>
        <p:spPr bwMode="auto">
          <a:xfrm>
            <a:off x="8048625" y="4184650"/>
            <a:ext cx="828675" cy="288925"/>
          </a:xfrm>
          <a:prstGeom prst="roundRect">
            <a:avLst>
              <a:gd name="adj" fmla="val 16667"/>
            </a:avLst>
          </a:prstGeom>
          <a:noFill/>
          <a:ln w="508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46512" name="Line 48"/>
          <p:cNvSpPr>
            <a:spLocks noChangeShapeType="1"/>
          </p:cNvSpPr>
          <p:nvPr/>
        </p:nvSpPr>
        <p:spPr bwMode="auto">
          <a:xfrm flipH="1" flipV="1">
            <a:off x="6357938" y="3933825"/>
            <a:ext cx="1584325" cy="431800"/>
          </a:xfrm>
          <a:prstGeom prst="line">
            <a:avLst/>
          </a:prstGeom>
          <a:noFill/>
          <a:ln w="34925">
            <a:solidFill>
              <a:schemeClr val="bg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46513" name="Rectangle 49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500">
                <a:solidFill>
                  <a:srgbClr val="0000FF"/>
                </a:solidFill>
                <a:latin typeface="Verdana" pitchFamily="34" charset="0"/>
              </a:rPr>
              <a:t>Identificação da cablagem horizontal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01" name="Text Box 5"/>
          <p:cNvSpPr txBox="1">
            <a:spLocks noChangeArrowheads="1"/>
          </p:cNvSpPr>
          <p:nvPr/>
        </p:nvSpPr>
        <p:spPr bwMode="auto">
          <a:xfrm>
            <a:off x="560388" y="1417638"/>
            <a:ext cx="8748712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pt-PT" sz="1800" b="0">
                <a:latin typeface="Calibri" pitchFamily="34" charset="0"/>
              </a:rPr>
              <a:t>Deve compilar uma tabela para identificação do todas as tomadas de rede. Cada uma das entradas da tabela deve corresponder a uma tomada instalada. Um exemplo de uma destas tabelas é mostrado em seguida:</a:t>
            </a:r>
            <a:endParaRPr lang="pt-PT" sz="1800" i="1">
              <a:latin typeface="Calibri" pitchFamily="34" charset="0"/>
            </a:endParaRPr>
          </a:p>
        </p:txBody>
      </p:sp>
      <p:pic>
        <p:nvPicPr>
          <p:cNvPr id="439739" name="Picture 4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420938"/>
            <a:ext cx="6048375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9740" name="Rectangle 444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Identificação da cablagem horizontal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94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5" y="1160463"/>
            <a:ext cx="2981325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704850" y="5445125"/>
            <a:ext cx="8532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2000" b="0">
                <a:latin typeface="Calibri" pitchFamily="34" charset="0"/>
              </a:rPr>
              <a:t>(*) Os IP’s de gestão dos switches devem ser configurados nesta VLAN.</a:t>
            </a:r>
          </a:p>
        </p:txBody>
      </p:sp>
      <p:sp>
        <p:nvSpPr>
          <p:cNvPr id="466952" name="Rectangle 8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Identificação das VLAN's</a:t>
            </a:r>
          </a:p>
        </p:txBody>
      </p:sp>
      <p:pic>
        <p:nvPicPr>
          <p:cNvPr id="467666" name="Picture 7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2600325"/>
            <a:ext cx="8966200" cy="241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Identificação das VLAN's</a:t>
            </a:r>
          </a:p>
        </p:txBody>
      </p:sp>
      <p:sp>
        <p:nvSpPr>
          <p:cNvPr id="482310" name="Text Box 6"/>
          <p:cNvSpPr txBox="1">
            <a:spLocks noChangeArrowheads="1"/>
          </p:cNvSpPr>
          <p:nvPr/>
        </p:nvSpPr>
        <p:spPr bwMode="auto">
          <a:xfrm>
            <a:off x="631825" y="1125538"/>
            <a:ext cx="8569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Mapa de Auxilio à escolha do endereçamento IP (Sub-Classe C)</a:t>
            </a:r>
          </a:p>
        </p:txBody>
      </p:sp>
      <p:pic>
        <p:nvPicPr>
          <p:cNvPr id="4823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498600"/>
            <a:ext cx="8964612" cy="466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Text Box 5"/>
          <p:cNvSpPr txBox="1">
            <a:spLocks noChangeArrowheads="1"/>
          </p:cNvSpPr>
          <p:nvPr/>
        </p:nvSpPr>
        <p:spPr bwMode="auto">
          <a:xfrm>
            <a:off x="2108200" y="4670425"/>
            <a:ext cx="5632450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rgbClr val="000000"/>
                </a:solidFill>
                <a:latin typeface="Calibri" pitchFamily="34" charset="0"/>
                <a:cs typeface="Tahoma" pitchFamily="34" charset="0"/>
              </a:rPr>
              <a:t>Descrição sumária da função de cada trunk;</a:t>
            </a: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rgbClr val="000000"/>
                </a:solidFill>
                <a:latin typeface="Calibri" pitchFamily="34" charset="0"/>
                <a:cs typeface="Tahoma" pitchFamily="34" charset="0"/>
              </a:rPr>
              <a:t>Identificação das portas;</a:t>
            </a: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rgbClr val="000000"/>
                </a:solidFill>
                <a:latin typeface="Calibri" pitchFamily="34" charset="0"/>
                <a:cs typeface="Tahoma" pitchFamily="34" charset="0"/>
              </a:rPr>
              <a:t>Lista das VLANs que passam em cada trunk.</a:t>
            </a:r>
          </a:p>
        </p:txBody>
      </p:sp>
      <p:pic>
        <p:nvPicPr>
          <p:cNvPr id="46899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1592263"/>
            <a:ext cx="71723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8" name="Rectangle 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Identificação dos Trunks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Text Box 12"/>
          <p:cNvSpPr txBox="1">
            <a:spLocks noChangeArrowheads="1"/>
          </p:cNvSpPr>
          <p:nvPr/>
        </p:nvSpPr>
        <p:spPr bwMode="auto">
          <a:xfrm>
            <a:off x="1136650" y="1557338"/>
            <a:ext cx="7669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73050" indent="-2730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A documentação da rede deve conter: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Uma descrição geral da rede e identificação das premissas utilizadas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Topologias lógica e física (baseada nas plantas) 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A listagem dos equipamentos passivos e activos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O algoritmo de identificação e uma tabela das tomadas de rede 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Identificação das VLAN’s e endereçamento IP utilizado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Identificação dos Trunk’s 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pt-PT" sz="2000" b="0">
                <a:solidFill>
                  <a:schemeClr val="bg2"/>
                </a:solidFill>
                <a:latin typeface="Calibri" pitchFamily="34" charset="0"/>
              </a:rPr>
              <a:t>Configuração dos equipamentos activos (Anexos)</a:t>
            </a:r>
          </a:p>
        </p:txBody>
      </p:sp>
      <p:sp>
        <p:nvSpPr>
          <p:cNvPr id="475140" name="Rectangle 4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Elementos da Documentação da Rede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89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060575"/>
            <a:ext cx="3529013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189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952625"/>
            <a:ext cx="1881188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1897" name="Text Box 9"/>
          <p:cNvSpPr txBox="1">
            <a:spLocks noChangeArrowheads="1"/>
          </p:cNvSpPr>
          <p:nvPr/>
        </p:nvSpPr>
        <p:spPr bwMode="auto">
          <a:xfrm>
            <a:off x="2432050" y="5445125"/>
            <a:ext cx="1203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b="0">
                <a:latin typeface="CG Times" pitchFamily="18" charset="0"/>
              </a:rPr>
              <a:t>Testador</a:t>
            </a:r>
          </a:p>
        </p:txBody>
      </p:sp>
      <p:sp>
        <p:nvSpPr>
          <p:cNvPr id="421898" name="Text Box 10"/>
          <p:cNvSpPr txBox="1">
            <a:spLocks noChangeArrowheads="1"/>
          </p:cNvSpPr>
          <p:nvPr/>
        </p:nvSpPr>
        <p:spPr bwMode="auto">
          <a:xfrm>
            <a:off x="6672263" y="5408613"/>
            <a:ext cx="14430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b="0">
                <a:latin typeface="CG Times" pitchFamily="18" charset="0"/>
              </a:rPr>
              <a:t>Analisador</a:t>
            </a:r>
          </a:p>
        </p:txBody>
      </p:sp>
      <p:sp>
        <p:nvSpPr>
          <p:cNvPr id="421899" name="Rectangle 11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500">
                <a:solidFill>
                  <a:srgbClr val="0000FF"/>
                </a:solidFill>
                <a:latin typeface="Verdana" pitchFamily="34" charset="0"/>
              </a:rPr>
              <a:t>Teste da Cablagem da Rede em Cobre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90" name="Text Box 6"/>
          <p:cNvSpPr txBox="1">
            <a:spLocks noChangeArrowheads="1"/>
          </p:cNvSpPr>
          <p:nvPr/>
        </p:nvSpPr>
        <p:spPr bwMode="auto">
          <a:xfrm>
            <a:off x="2270125" y="1232756"/>
            <a:ext cx="53657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b="0" i="1" err="1">
                <a:latin typeface="Calibri" pitchFamily="34" charset="0"/>
              </a:rPr>
              <a:t>Optical</a:t>
            </a:r>
            <a:r>
              <a:rPr lang="pt-PT" b="0" i="1">
                <a:latin typeface="Calibri" pitchFamily="34" charset="0"/>
              </a:rPr>
              <a:t> Time </a:t>
            </a:r>
            <a:r>
              <a:rPr lang="pt-PT" b="0" i="1" err="1">
                <a:latin typeface="Calibri" pitchFamily="34" charset="0"/>
              </a:rPr>
              <a:t>Domain</a:t>
            </a:r>
            <a:r>
              <a:rPr lang="pt-PT" b="0" i="1">
                <a:latin typeface="Calibri" pitchFamily="34" charset="0"/>
              </a:rPr>
              <a:t> </a:t>
            </a:r>
            <a:r>
              <a:rPr lang="pt-PT" b="0" i="1" err="1">
                <a:latin typeface="Calibri" pitchFamily="34" charset="0"/>
              </a:rPr>
              <a:t>Reflectometer</a:t>
            </a:r>
            <a:r>
              <a:rPr lang="pt-PT" b="0">
                <a:latin typeface="Calibri" pitchFamily="34" charset="0"/>
              </a:rPr>
              <a:t> (OTDR)</a:t>
            </a:r>
          </a:p>
        </p:txBody>
      </p:sp>
      <p:sp>
        <p:nvSpPr>
          <p:cNvPr id="425991" name="Rectangle 7"/>
          <p:cNvSpPr>
            <a:spLocks noChangeArrowheads="1"/>
          </p:cNvSpPr>
          <p:nvPr/>
        </p:nvSpPr>
        <p:spPr bwMode="auto">
          <a:xfrm>
            <a:off x="1352550" y="476250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200">
                <a:solidFill>
                  <a:srgbClr val="0000FF"/>
                </a:solidFill>
                <a:latin typeface="Verdana" pitchFamily="34" charset="0"/>
              </a:rPr>
              <a:t>Teste da Cablagem da Rede de Fibra Óptica</a:t>
            </a:r>
          </a:p>
        </p:txBody>
      </p:sp>
      <p:pic>
        <p:nvPicPr>
          <p:cNvPr id="498690" name="Picture 2" descr="http://www.otdrstore.com/nettest/images/otdr_nettest_standard_72ppi_rg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2851529"/>
            <a:ext cx="4464495" cy="3311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86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8" y="1741403"/>
            <a:ext cx="4257180" cy="3091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5" name="Text Box 5"/>
          <p:cNvSpPr txBox="1">
            <a:spLocks noChangeArrowheads="1"/>
          </p:cNvSpPr>
          <p:nvPr/>
        </p:nvSpPr>
        <p:spPr bwMode="auto">
          <a:xfrm>
            <a:off x="8194675" y="1884363"/>
            <a:ext cx="474663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G Times" pitchFamily="18" charset="0"/>
              </a:rPr>
              <a:t>MC</a:t>
            </a:r>
          </a:p>
        </p:txBody>
      </p:sp>
      <p:sp>
        <p:nvSpPr>
          <p:cNvPr id="435206" name="Text Box 6"/>
          <p:cNvSpPr txBox="1">
            <a:spLocks noChangeArrowheads="1"/>
          </p:cNvSpPr>
          <p:nvPr/>
        </p:nvSpPr>
        <p:spPr bwMode="auto">
          <a:xfrm>
            <a:off x="8266113" y="2928938"/>
            <a:ext cx="30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G Times" pitchFamily="18" charset="0"/>
              </a:rPr>
              <a:t>IC</a:t>
            </a:r>
          </a:p>
        </p:txBody>
      </p:sp>
      <p:sp>
        <p:nvSpPr>
          <p:cNvPr id="435207" name="Text Box 7"/>
          <p:cNvSpPr txBox="1">
            <a:spLocks noChangeArrowheads="1"/>
          </p:cNvSpPr>
          <p:nvPr/>
        </p:nvSpPr>
        <p:spPr bwMode="auto">
          <a:xfrm>
            <a:off x="8266113" y="4260850"/>
            <a:ext cx="441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G Times" pitchFamily="18" charset="0"/>
              </a:rPr>
              <a:t>HC</a:t>
            </a:r>
          </a:p>
        </p:txBody>
      </p:sp>
      <p:sp>
        <p:nvSpPr>
          <p:cNvPr id="435208" name="Text Box 8"/>
          <p:cNvSpPr txBox="1">
            <a:spLocks noChangeArrowheads="1"/>
          </p:cNvSpPr>
          <p:nvPr/>
        </p:nvSpPr>
        <p:spPr bwMode="auto">
          <a:xfrm>
            <a:off x="2503488" y="1558925"/>
            <a:ext cx="6762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Internet</a:t>
            </a:r>
          </a:p>
        </p:txBody>
      </p:sp>
      <p:sp>
        <p:nvSpPr>
          <p:cNvPr id="435209" name="AutoShape 9"/>
          <p:cNvSpPr>
            <a:spLocks noChangeArrowheads="1"/>
          </p:cNvSpPr>
          <p:nvPr/>
        </p:nvSpPr>
        <p:spPr bwMode="auto">
          <a:xfrm>
            <a:off x="2755900" y="1847850"/>
            <a:ext cx="541338" cy="215900"/>
          </a:xfrm>
          <a:prstGeom prst="lightningBolt">
            <a:avLst/>
          </a:prstGeom>
          <a:solidFill>
            <a:schemeClr val="accent2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5210" name="AutoShape 10"/>
          <p:cNvSpPr>
            <a:spLocks noChangeArrowheads="1"/>
          </p:cNvSpPr>
          <p:nvPr/>
        </p:nvSpPr>
        <p:spPr bwMode="auto">
          <a:xfrm flipH="1">
            <a:off x="5457825" y="1847850"/>
            <a:ext cx="541338" cy="215900"/>
          </a:xfrm>
          <a:prstGeom prst="lightningBolt">
            <a:avLst/>
          </a:prstGeom>
          <a:solidFill>
            <a:schemeClr val="accent2"/>
          </a:solidFill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5211" name="Text Box 11"/>
          <p:cNvSpPr txBox="1">
            <a:spLocks noChangeArrowheads="1"/>
          </p:cNvSpPr>
          <p:nvPr/>
        </p:nvSpPr>
        <p:spPr bwMode="auto">
          <a:xfrm>
            <a:off x="6115050" y="1739900"/>
            <a:ext cx="6762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pt-PT" sz="1600" b="0">
                <a:latin typeface="Calibri" pitchFamily="34" charset="0"/>
              </a:rPr>
              <a:t>Internet</a:t>
            </a:r>
          </a:p>
        </p:txBody>
      </p:sp>
      <p:pic>
        <p:nvPicPr>
          <p:cNvPr id="43521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0" r="6157"/>
          <a:stretch>
            <a:fillRect/>
          </a:stretch>
        </p:blipFill>
        <p:spPr bwMode="auto">
          <a:xfrm>
            <a:off x="1281113" y="2065338"/>
            <a:ext cx="6048375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5213" name="Rectangle 13"/>
          <p:cNvSpPr>
            <a:spLocks noChangeArrowheads="1"/>
          </p:cNvSpPr>
          <p:nvPr/>
        </p:nvSpPr>
        <p:spPr bwMode="auto">
          <a:xfrm>
            <a:off x="6861175" y="2963863"/>
            <a:ext cx="684213" cy="2873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5214" name="Rectangle 14"/>
          <p:cNvSpPr>
            <a:spLocks noChangeArrowheads="1"/>
          </p:cNvSpPr>
          <p:nvPr/>
        </p:nvSpPr>
        <p:spPr bwMode="auto">
          <a:xfrm>
            <a:off x="6861175" y="3684588"/>
            <a:ext cx="684213" cy="2873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35215" name="Rectangle 15"/>
          <p:cNvSpPr>
            <a:spLocks noChangeArrowheads="1"/>
          </p:cNvSpPr>
          <p:nvPr/>
        </p:nvSpPr>
        <p:spPr bwMode="auto">
          <a:xfrm>
            <a:off x="1352550" y="29527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200">
                <a:solidFill>
                  <a:srgbClr val="0000FF"/>
                </a:solidFill>
                <a:latin typeface="Verdana" pitchFamily="34" charset="0"/>
              </a:rPr>
              <a:t>Topologia lógica típica de uma rede de grande dimensão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9" name="Text Box 5"/>
          <p:cNvSpPr txBox="1">
            <a:spLocks noChangeArrowheads="1"/>
          </p:cNvSpPr>
          <p:nvPr/>
        </p:nvSpPr>
        <p:spPr bwMode="auto">
          <a:xfrm>
            <a:off x="6176963" y="1593850"/>
            <a:ext cx="3240087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68288" indent="-268288"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defTabSz="44926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ts val="1625"/>
              </a:spcBef>
              <a:buClr>
                <a:srgbClr val="000000"/>
              </a:buClr>
              <a:buSzPct val="100000"/>
            </a:pPr>
            <a:r>
              <a:rPr lang="pt-PT" sz="1800">
                <a:solidFill>
                  <a:srgbClr val="000000"/>
                </a:solidFill>
                <a:latin typeface="Calibri" pitchFamily="34" charset="0"/>
                <a:cs typeface="Tahoma" pitchFamily="34" charset="0"/>
              </a:rPr>
              <a:t>Teste Efectuados (Cobre)</a:t>
            </a:r>
          </a:p>
          <a:p>
            <a:pPr algn="ctr" eaLnBrk="1" hangingPunct="1">
              <a:lnSpc>
                <a:spcPct val="70000"/>
              </a:lnSpc>
              <a:spcBef>
                <a:spcPct val="40000"/>
              </a:spcBef>
              <a:buClr>
                <a:srgbClr val="000000"/>
              </a:buClr>
              <a:buSzPct val="100000"/>
            </a:pPr>
            <a:r>
              <a:rPr lang="pt-PT" sz="1400" b="0">
                <a:solidFill>
                  <a:schemeClr val="bg2"/>
                </a:solidFill>
                <a:latin typeface="Calibri" pitchFamily="34" charset="0"/>
                <a:cs typeface="Tahoma" pitchFamily="34" charset="0"/>
              </a:rPr>
              <a:t>(</a:t>
            </a:r>
            <a:r>
              <a:rPr lang="pt-PT" sz="1400" b="0">
                <a:solidFill>
                  <a:schemeClr val="bg2"/>
                </a:solidFill>
                <a:latin typeface="CG Times" pitchFamily="18" charset="0"/>
              </a:rPr>
              <a:t>Norma ANSI EIA/TIA 568</a:t>
            </a:r>
            <a:r>
              <a:rPr lang="pt-PT" sz="1400" b="0">
                <a:solidFill>
                  <a:schemeClr val="bg2"/>
                </a:solidFill>
                <a:latin typeface="Calibri" pitchFamily="34" charset="0"/>
                <a:cs typeface="Tahoma" pitchFamily="34" charset="0"/>
              </a:rPr>
              <a:t>)</a:t>
            </a: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rgbClr val="000000"/>
                </a:solidFill>
                <a:latin typeface="Calibri" pitchFamily="34" charset="0"/>
                <a:cs typeface="Tahoma" pitchFamily="34" charset="0"/>
              </a:rPr>
              <a:t>Continuidade dos condutores</a:t>
            </a: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chemeClr val="bg2"/>
                </a:solidFill>
                <a:latin typeface="Calibri" pitchFamily="34" charset="0"/>
              </a:rPr>
              <a:t>Comprimento </a:t>
            </a: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chemeClr val="bg2"/>
                </a:solidFill>
                <a:latin typeface="Calibri" pitchFamily="34" charset="0"/>
                <a:cs typeface="Tahoma" pitchFamily="34" charset="0"/>
              </a:rPr>
              <a:t>Tempo de propagação</a:t>
            </a: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chemeClr val="bg2"/>
                </a:solidFill>
                <a:latin typeface="Calibri" pitchFamily="34" charset="0"/>
                <a:cs typeface="Tahoma" pitchFamily="34" charset="0"/>
              </a:rPr>
              <a:t>Atenuação</a:t>
            </a: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rgbClr val="000000"/>
                </a:solidFill>
                <a:latin typeface="Calibri" pitchFamily="34" charset="0"/>
                <a:cs typeface="Tahoma" pitchFamily="34" charset="0"/>
              </a:rPr>
              <a:t>NEXT (*)</a:t>
            </a: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rgbClr val="000000"/>
                </a:solidFill>
                <a:latin typeface="Calibri" pitchFamily="34" charset="0"/>
                <a:cs typeface="Tahoma" pitchFamily="34" charset="0"/>
              </a:rPr>
              <a:t>ELFEXT </a:t>
            </a:r>
            <a:r>
              <a:rPr lang="pt-PT" sz="1800" b="0">
                <a:solidFill>
                  <a:srgbClr val="000000"/>
                </a:solidFill>
                <a:latin typeface="CG Times" pitchFamily="18" charset="0"/>
              </a:rPr>
              <a:t>(*)</a:t>
            </a:r>
            <a:endParaRPr lang="pt-PT" sz="1800" b="0">
              <a:solidFill>
                <a:srgbClr val="000000"/>
              </a:solidFill>
              <a:latin typeface="Calibri" pitchFamily="34" charset="0"/>
              <a:cs typeface="Tahoma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rgbClr val="000000"/>
                </a:solidFill>
                <a:latin typeface="Calibri" pitchFamily="34" charset="0"/>
                <a:cs typeface="Tahoma" pitchFamily="34" charset="0"/>
              </a:rPr>
              <a:t>PSNEXT </a:t>
            </a:r>
            <a:r>
              <a:rPr lang="pt-PT" sz="1800" b="0">
                <a:solidFill>
                  <a:srgbClr val="000000"/>
                </a:solidFill>
                <a:latin typeface="CG Times" pitchFamily="18" charset="0"/>
              </a:rPr>
              <a:t>(*)</a:t>
            </a:r>
            <a:endParaRPr lang="pt-PT" sz="1800" b="0">
              <a:solidFill>
                <a:srgbClr val="000000"/>
              </a:solidFill>
              <a:latin typeface="Calibri" pitchFamily="34" charset="0"/>
              <a:cs typeface="Tahoma" pitchFamily="34" charset="0"/>
            </a:endParaRPr>
          </a:p>
          <a:p>
            <a:pPr eaLnBrk="1" hangingPunct="1">
              <a:lnSpc>
                <a:spcPct val="50000"/>
              </a:lnSpc>
              <a:spcBef>
                <a:spcPts val="1625"/>
              </a:spcBef>
              <a:buClr>
                <a:srgbClr val="0000FF"/>
              </a:buClr>
              <a:buSzPct val="100000"/>
              <a:buFont typeface="Wingdings" pitchFamily="2" charset="2"/>
              <a:buChar char="ü"/>
            </a:pPr>
            <a:r>
              <a:rPr lang="pt-PT" sz="1800" b="0">
                <a:solidFill>
                  <a:srgbClr val="000000"/>
                </a:solidFill>
                <a:latin typeface="Calibri" pitchFamily="34" charset="0"/>
                <a:cs typeface="Tahoma" pitchFamily="34" charset="0"/>
              </a:rPr>
              <a:t>PSELFEXT </a:t>
            </a:r>
            <a:r>
              <a:rPr lang="pt-PT" sz="1800" b="0">
                <a:solidFill>
                  <a:srgbClr val="000000"/>
                </a:solidFill>
                <a:latin typeface="CG Times" pitchFamily="18" charset="0"/>
              </a:rPr>
              <a:t>(*)</a:t>
            </a:r>
          </a:p>
          <a:p>
            <a:pPr algn="just" eaLnBrk="1" hangingPunct="1">
              <a:lnSpc>
                <a:spcPct val="80000"/>
              </a:lnSpc>
              <a:spcBef>
                <a:spcPts val="1625"/>
              </a:spcBef>
              <a:buClr>
                <a:srgbClr val="000000"/>
              </a:buClr>
              <a:buSzPct val="100000"/>
            </a:pPr>
            <a:r>
              <a:rPr lang="pt-PT" sz="1600" b="0">
                <a:solidFill>
                  <a:srgbClr val="000000"/>
                </a:solidFill>
                <a:latin typeface="CG Times" pitchFamily="18" charset="0"/>
              </a:rPr>
              <a:t>(*) Caracteriza a interferência (</a:t>
            </a:r>
            <a:r>
              <a:rPr lang="pt-PT" sz="1600" b="0" i="1">
                <a:solidFill>
                  <a:srgbClr val="000000"/>
                </a:solidFill>
                <a:latin typeface="CG Times" pitchFamily="18" charset="0"/>
              </a:rPr>
              <a:t>crosstalk</a:t>
            </a:r>
            <a:r>
              <a:rPr lang="pt-PT" sz="1600" b="0">
                <a:solidFill>
                  <a:srgbClr val="000000"/>
                </a:solidFill>
                <a:latin typeface="CG Times" pitchFamily="18" charset="0"/>
              </a:rPr>
              <a:t>) entre os pares de condutores</a:t>
            </a:r>
          </a:p>
        </p:txBody>
      </p:sp>
      <p:sp>
        <p:nvSpPr>
          <p:cNvPr id="420870" name="Rectangle 6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Certificação da Rede</a:t>
            </a:r>
          </a:p>
        </p:txBody>
      </p:sp>
      <p:pic>
        <p:nvPicPr>
          <p:cNvPr id="42087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2097088"/>
            <a:ext cx="5041900" cy="3144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4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1484313"/>
            <a:ext cx="7092950" cy="4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7495" name="Rectangle 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Agregação de Links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8" name="Text Box 4"/>
          <p:cNvSpPr txBox="1">
            <a:spLocks noChangeArrowheads="1"/>
          </p:cNvSpPr>
          <p:nvPr/>
        </p:nvSpPr>
        <p:spPr bwMode="auto">
          <a:xfrm>
            <a:off x="849313" y="1700213"/>
            <a:ext cx="5868987" cy="17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sz="1600" b="0"/>
              <a:t>SW1(config)#int f0/1</a:t>
            </a:r>
          </a:p>
          <a:p>
            <a:pPr algn="l"/>
            <a:r>
              <a:rPr lang="en-US" sz="1600" b="0"/>
              <a:t>SW1(config-if)#channel-group 1 mode active</a:t>
            </a:r>
          </a:p>
          <a:p>
            <a:pPr algn="l"/>
            <a:r>
              <a:rPr lang="en-US" sz="1600" b="0"/>
              <a:t>SW1(config-if)#channel-protocol lacp</a:t>
            </a:r>
          </a:p>
          <a:p>
            <a:pPr algn="l"/>
            <a:r>
              <a:rPr lang="en-US" sz="1600" b="0"/>
              <a:t>SW1(config-if)#int f0/2</a:t>
            </a:r>
          </a:p>
          <a:p>
            <a:pPr algn="l"/>
            <a:r>
              <a:rPr lang="en-US" sz="1600" b="0"/>
              <a:t>SW1(config-if)#channel-group 1 mode active</a:t>
            </a:r>
          </a:p>
          <a:p>
            <a:pPr algn="l"/>
            <a:r>
              <a:rPr lang="en-US" sz="1600" b="0"/>
              <a:t>SW1(config-if)#channel-protocol lacp</a:t>
            </a:r>
          </a:p>
          <a:p>
            <a:pPr algn="l"/>
            <a:r>
              <a:rPr lang="en-US" sz="1600" b="0"/>
              <a:t>SW1(config-if)#end</a:t>
            </a:r>
          </a:p>
        </p:txBody>
      </p:sp>
      <p:pic>
        <p:nvPicPr>
          <p:cNvPr id="4567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1881188"/>
            <a:ext cx="14001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7831138" y="2241550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>
                <a:solidFill>
                  <a:schemeClr val="tx1"/>
                </a:solidFill>
                <a:latin typeface="Calibri" pitchFamily="34" charset="0"/>
              </a:rPr>
              <a:t>SW1</a:t>
            </a:r>
          </a:p>
        </p:txBody>
      </p:sp>
      <p:pic>
        <p:nvPicPr>
          <p:cNvPr id="45671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25" y="4113213"/>
            <a:ext cx="14001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6713" name="Text Box 9"/>
          <p:cNvSpPr txBox="1">
            <a:spLocks noChangeArrowheads="1"/>
          </p:cNvSpPr>
          <p:nvPr/>
        </p:nvSpPr>
        <p:spPr bwMode="auto">
          <a:xfrm>
            <a:off x="7575550" y="4473575"/>
            <a:ext cx="47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>
                <a:solidFill>
                  <a:schemeClr val="tx1"/>
                </a:solidFill>
                <a:latin typeface="Calibri" pitchFamily="34" charset="0"/>
              </a:rPr>
              <a:t>SW2</a:t>
            </a: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7797800" y="2528888"/>
            <a:ext cx="0" cy="165576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56715" name="Line 11"/>
          <p:cNvSpPr>
            <a:spLocks noChangeShapeType="1"/>
          </p:cNvSpPr>
          <p:nvPr/>
        </p:nvSpPr>
        <p:spPr bwMode="auto">
          <a:xfrm flipV="1">
            <a:off x="8339138" y="2528888"/>
            <a:ext cx="0" cy="1655762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56716" name="Text Box 12"/>
          <p:cNvSpPr txBox="1">
            <a:spLocks noChangeArrowheads="1"/>
          </p:cNvSpPr>
          <p:nvPr/>
        </p:nvSpPr>
        <p:spPr bwMode="auto">
          <a:xfrm>
            <a:off x="7129463" y="3860800"/>
            <a:ext cx="601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0">
                <a:latin typeface="Calibri" pitchFamily="34" charset="0"/>
              </a:rPr>
              <a:t>F0/10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7258050" y="2600325"/>
            <a:ext cx="473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0">
                <a:latin typeface="Calibri" pitchFamily="34" charset="0"/>
              </a:rPr>
              <a:t>F0/1</a:t>
            </a:r>
          </a:p>
        </p:txBody>
      </p:sp>
      <p:sp>
        <p:nvSpPr>
          <p:cNvPr id="456718" name="Text Box 14"/>
          <p:cNvSpPr txBox="1">
            <a:spLocks noChangeArrowheads="1"/>
          </p:cNvSpPr>
          <p:nvPr/>
        </p:nvSpPr>
        <p:spPr bwMode="auto">
          <a:xfrm>
            <a:off x="8410575" y="2600325"/>
            <a:ext cx="473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0">
                <a:latin typeface="Calibri" pitchFamily="34" charset="0"/>
              </a:rPr>
              <a:t>F0/2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8374063" y="3860800"/>
            <a:ext cx="601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0">
                <a:latin typeface="Calibri" pitchFamily="34" charset="0"/>
              </a:rPr>
              <a:t>F0/11</a:t>
            </a:r>
          </a:p>
        </p:txBody>
      </p:sp>
      <p:sp>
        <p:nvSpPr>
          <p:cNvPr id="456720" name="Text Box 16"/>
          <p:cNvSpPr txBox="1">
            <a:spLocks noChangeArrowheads="1"/>
          </p:cNvSpPr>
          <p:nvPr/>
        </p:nvSpPr>
        <p:spPr bwMode="auto">
          <a:xfrm>
            <a:off x="849313" y="3681413"/>
            <a:ext cx="5868987" cy="17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sz="1600" b="0"/>
              <a:t>SW2(config)#int f0/10</a:t>
            </a:r>
          </a:p>
          <a:p>
            <a:pPr algn="l"/>
            <a:r>
              <a:rPr lang="en-US" sz="1600" b="0"/>
              <a:t>SW2(config-if)#channel-group 1 mode active</a:t>
            </a:r>
          </a:p>
          <a:p>
            <a:pPr algn="l"/>
            <a:r>
              <a:rPr lang="en-US" sz="1600" b="0"/>
              <a:t>SW2(config-if)#channel-protocol lacp</a:t>
            </a:r>
          </a:p>
          <a:p>
            <a:pPr algn="l"/>
            <a:r>
              <a:rPr lang="en-US" sz="1600" b="0"/>
              <a:t>SW2(config-if)#int f0/11</a:t>
            </a:r>
          </a:p>
          <a:p>
            <a:pPr algn="l"/>
            <a:r>
              <a:rPr lang="en-US" sz="1600" b="0"/>
              <a:t>SW2(config-if)#channel-group 1 mode active</a:t>
            </a:r>
          </a:p>
          <a:p>
            <a:pPr algn="l"/>
            <a:r>
              <a:rPr lang="en-US" sz="1600" b="0"/>
              <a:t>SW2(config-if)#channel-protocol lacp</a:t>
            </a:r>
          </a:p>
          <a:p>
            <a:pPr algn="l"/>
            <a:r>
              <a:rPr lang="en-US" sz="1600" b="0"/>
              <a:t>SW2(config-if)#end</a:t>
            </a:r>
          </a:p>
        </p:txBody>
      </p:sp>
      <p:sp>
        <p:nvSpPr>
          <p:cNvPr id="456721" name="Oval 17"/>
          <p:cNvSpPr>
            <a:spLocks noChangeArrowheads="1"/>
          </p:cNvSpPr>
          <p:nvPr/>
        </p:nvSpPr>
        <p:spPr bwMode="auto">
          <a:xfrm>
            <a:off x="7654925" y="3176588"/>
            <a:ext cx="792163" cy="252412"/>
          </a:xfrm>
          <a:prstGeom prst="ellipse">
            <a:avLst/>
          </a:prstGeom>
          <a:noFill/>
          <a:ln w="3810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pt-PT"/>
          </a:p>
        </p:txBody>
      </p:sp>
      <p:sp>
        <p:nvSpPr>
          <p:cNvPr id="456722" name="Rectangle 18"/>
          <p:cNvSpPr>
            <a:spLocks noChangeArrowheads="1"/>
          </p:cNvSpPr>
          <p:nvPr/>
        </p:nvSpPr>
        <p:spPr bwMode="auto">
          <a:xfrm>
            <a:off x="1352550" y="296863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200">
                <a:solidFill>
                  <a:srgbClr val="0000FF"/>
                </a:solidFill>
                <a:latin typeface="Verdana" pitchFamily="34" charset="0"/>
              </a:rPr>
              <a:t>Agregação de Links nos Switches </a:t>
            </a:r>
            <a:br>
              <a:rPr lang="pt-PT" sz="2200">
                <a:solidFill>
                  <a:srgbClr val="0000FF"/>
                </a:solidFill>
                <a:latin typeface="Verdana" pitchFamily="34" charset="0"/>
              </a:rPr>
            </a:br>
            <a:r>
              <a:rPr lang="pt-PT" sz="2200">
                <a:solidFill>
                  <a:srgbClr val="0000FF"/>
                </a:solidFill>
                <a:latin typeface="Verdana" pitchFamily="34" charset="0"/>
              </a:rPr>
              <a:t>CISCO Catalyst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517" name="Object 5"/>
          <p:cNvGraphicFramePr>
            <a:graphicFrameLocks noGrp="1" noChangeAspect="1"/>
          </p:cNvGraphicFramePr>
          <p:nvPr>
            <p:ph idx="4294967295"/>
          </p:nvPr>
        </p:nvGraphicFramePr>
        <p:xfrm>
          <a:off x="739775" y="1393825"/>
          <a:ext cx="8389938" cy="451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61" name="Visio" r:id="rId3" imgW="10108692" imgH="5446776" progId="Visio.Drawing.11">
                  <p:embed/>
                </p:oleObj>
              </mc:Choice>
              <mc:Fallback>
                <p:oleObj name="Visio" r:id="rId3" imgW="10108692" imgH="5446776" progId="Visio.Drawing.11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1393825"/>
                        <a:ext cx="8389938" cy="451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19" name="Rectangle 7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Aspectos práticos de uma rede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6" name="Text Box 6"/>
          <p:cNvSpPr txBox="1">
            <a:spLocks noChangeArrowheads="1"/>
          </p:cNvSpPr>
          <p:nvPr/>
        </p:nvSpPr>
        <p:spPr bwMode="auto">
          <a:xfrm>
            <a:off x="849313" y="2852738"/>
            <a:ext cx="8564562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endParaRPr lang="en-US" sz="1600" b="0"/>
          </a:p>
          <a:p>
            <a:pPr algn="l"/>
            <a:r>
              <a:rPr lang="en-US" sz="1600" b="0"/>
              <a:t>RT1(config)#</a:t>
            </a:r>
            <a:r>
              <a:rPr lang="en-US" sz="1600"/>
              <a:t>ip nat pool </a:t>
            </a:r>
            <a:r>
              <a:rPr lang="en-US" sz="1600" i="1"/>
              <a:t>public-access</a:t>
            </a:r>
            <a:r>
              <a:rPr lang="en-US" sz="1600"/>
              <a:t> 200.0.0.2 200.0.0.254</a:t>
            </a:r>
            <a:endParaRPr lang="en-GB" sz="1600"/>
          </a:p>
          <a:p>
            <a:pPr algn="l"/>
            <a:r>
              <a:rPr lang="en-GB" sz="1600"/>
              <a:t>    		 </a:t>
            </a:r>
            <a:r>
              <a:rPr lang="pt-PT" sz="1600"/>
              <a:t>netmask 255.255.255.0</a:t>
            </a:r>
            <a:endParaRPr lang="pt-PT" sz="1600" b="0"/>
          </a:p>
          <a:p>
            <a:pPr algn="l"/>
            <a:endParaRPr lang="en-US" sz="1600" b="0"/>
          </a:p>
          <a:p>
            <a:pPr algn="l"/>
            <a:r>
              <a:rPr lang="en-US" sz="1600" b="0"/>
              <a:t>RT1(config)#</a:t>
            </a:r>
            <a:r>
              <a:rPr lang="en-US" sz="1600"/>
              <a:t>access-list 12 permit 192.168.1.0 0.0.0.255</a:t>
            </a:r>
            <a:endParaRPr lang="pt-PT" sz="1600" b="0"/>
          </a:p>
          <a:p>
            <a:pPr algn="l"/>
            <a:endParaRPr lang="en-US" sz="1600" b="0"/>
          </a:p>
          <a:p>
            <a:pPr algn="l"/>
            <a:r>
              <a:rPr lang="en-US" sz="1600" b="0"/>
              <a:t>RT1(config)#</a:t>
            </a:r>
            <a:r>
              <a:rPr lang="en-US" sz="1600"/>
              <a:t>interface f0</a:t>
            </a:r>
            <a:endParaRPr lang="en-US" sz="1600" b="0"/>
          </a:p>
          <a:p>
            <a:pPr algn="l"/>
            <a:r>
              <a:rPr lang="en-US" sz="1600" b="0"/>
              <a:t>RT1(config-if)#</a:t>
            </a:r>
            <a:r>
              <a:rPr lang="en-US" sz="1600"/>
              <a:t>ip nat </a:t>
            </a:r>
            <a:r>
              <a:rPr lang="en-US" sz="1600">
                <a:solidFill>
                  <a:schemeClr val="accent2"/>
                </a:solidFill>
              </a:rPr>
              <a:t>inside </a:t>
            </a:r>
            <a:r>
              <a:rPr lang="pt-PT" sz="1600" b="0">
                <a:latin typeface="Times New Roman" pitchFamily="18" charset="0"/>
              </a:rPr>
              <a:t>(dado nas sub-interfaces, se existirem)</a:t>
            </a:r>
          </a:p>
          <a:p>
            <a:pPr algn="l"/>
            <a:r>
              <a:rPr lang="en-US" sz="1600" b="0"/>
              <a:t>RT1(config-if)#</a:t>
            </a:r>
            <a:r>
              <a:rPr lang="en-US" sz="1600"/>
              <a:t>interface s0</a:t>
            </a:r>
            <a:endParaRPr lang="en-US" sz="1600" b="0"/>
          </a:p>
          <a:p>
            <a:pPr algn="l"/>
            <a:r>
              <a:rPr lang="en-US" sz="1600" b="0"/>
              <a:t>RT1(config-if)#</a:t>
            </a:r>
            <a:r>
              <a:rPr lang="en-US" sz="1600"/>
              <a:t>ip nat </a:t>
            </a:r>
            <a:r>
              <a:rPr lang="en-US" sz="1600">
                <a:solidFill>
                  <a:srgbClr val="0000FF"/>
                </a:solidFill>
              </a:rPr>
              <a:t>outside</a:t>
            </a:r>
            <a:endParaRPr lang="pt-PT" sz="1600" b="0">
              <a:solidFill>
                <a:srgbClr val="0000FF"/>
              </a:solidFill>
            </a:endParaRPr>
          </a:p>
          <a:p>
            <a:pPr algn="l"/>
            <a:endParaRPr lang="en-US" sz="1600" b="0"/>
          </a:p>
          <a:p>
            <a:pPr algn="l"/>
            <a:r>
              <a:rPr lang="en-US" sz="1600" b="0"/>
              <a:t>RT1(config)#</a:t>
            </a:r>
            <a:r>
              <a:rPr lang="en-US" sz="1600"/>
              <a:t>ip nat inside source list 12 pool </a:t>
            </a:r>
            <a:r>
              <a:rPr lang="en-US" sz="1600" i="1"/>
              <a:t>public-access</a:t>
            </a:r>
            <a:endParaRPr lang="pt-PT" sz="1600" i="1"/>
          </a:p>
        </p:txBody>
      </p:sp>
      <p:pic>
        <p:nvPicPr>
          <p:cNvPr id="45569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1809750"/>
            <a:ext cx="941387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5691" name="Line 11"/>
          <p:cNvSpPr>
            <a:spLocks noChangeShapeType="1"/>
          </p:cNvSpPr>
          <p:nvPr/>
        </p:nvSpPr>
        <p:spPr bwMode="auto">
          <a:xfrm flipH="1">
            <a:off x="3730625" y="2133600"/>
            <a:ext cx="8636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55692" name="Line 12"/>
          <p:cNvSpPr>
            <a:spLocks noChangeShapeType="1"/>
          </p:cNvSpPr>
          <p:nvPr/>
        </p:nvSpPr>
        <p:spPr bwMode="auto">
          <a:xfrm flipH="1">
            <a:off x="5386388" y="2133600"/>
            <a:ext cx="900112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55693" name="Text Box 13"/>
          <p:cNvSpPr txBox="1">
            <a:spLocks noChangeArrowheads="1"/>
          </p:cNvSpPr>
          <p:nvPr/>
        </p:nvSpPr>
        <p:spPr bwMode="auto">
          <a:xfrm>
            <a:off x="3838575" y="2205038"/>
            <a:ext cx="611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0">
                <a:solidFill>
                  <a:schemeClr val="accent2"/>
                </a:solidFill>
                <a:latin typeface="Calibri" pitchFamily="34" charset="0"/>
              </a:rPr>
              <a:t>inside</a:t>
            </a:r>
          </a:p>
        </p:txBody>
      </p:sp>
      <p:sp>
        <p:nvSpPr>
          <p:cNvPr id="455694" name="Text Box 14"/>
          <p:cNvSpPr txBox="1">
            <a:spLocks noChangeArrowheads="1"/>
          </p:cNvSpPr>
          <p:nvPr/>
        </p:nvSpPr>
        <p:spPr bwMode="auto">
          <a:xfrm>
            <a:off x="5494338" y="2205038"/>
            <a:ext cx="77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0">
                <a:solidFill>
                  <a:srgbClr val="0000FF"/>
                </a:solidFill>
                <a:latin typeface="Calibri" pitchFamily="34" charset="0"/>
              </a:rPr>
              <a:t>outside</a:t>
            </a:r>
          </a:p>
        </p:txBody>
      </p:sp>
      <p:sp>
        <p:nvSpPr>
          <p:cNvPr id="455696" name="Text Box 16"/>
          <p:cNvSpPr txBox="1">
            <a:spLocks noChangeArrowheads="1"/>
          </p:cNvSpPr>
          <p:nvPr/>
        </p:nvSpPr>
        <p:spPr bwMode="auto">
          <a:xfrm>
            <a:off x="6716713" y="1520825"/>
            <a:ext cx="1692275" cy="11176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u="sng">
                <a:latin typeface="CG Times" pitchFamily="18" charset="0"/>
              </a:rPr>
              <a:t>pool</a:t>
            </a:r>
          </a:p>
          <a:p>
            <a:pPr algn="ctr"/>
            <a:r>
              <a:rPr lang="pt-PT" sz="1600" b="0">
                <a:latin typeface="CG Times" pitchFamily="18" charset="0"/>
              </a:rPr>
              <a:t>200.0.0.2</a:t>
            </a:r>
          </a:p>
          <a:p>
            <a:pPr algn="ctr"/>
            <a:r>
              <a:rPr lang="pt-PT" sz="1600" b="0">
                <a:latin typeface="CG Times" pitchFamily="18" charset="0"/>
              </a:rPr>
              <a:t>...</a:t>
            </a:r>
          </a:p>
          <a:p>
            <a:pPr algn="ctr"/>
            <a:r>
              <a:rPr lang="pt-PT" sz="1600" b="0">
                <a:latin typeface="CG Times" pitchFamily="18" charset="0"/>
              </a:rPr>
              <a:t>200.0.0.254</a:t>
            </a:r>
          </a:p>
        </p:txBody>
      </p:sp>
      <p:sp>
        <p:nvSpPr>
          <p:cNvPr id="455697" name="Text Box 17"/>
          <p:cNvSpPr txBox="1">
            <a:spLocks noChangeArrowheads="1"/>
          </p:cNvSpPr>
          <p:nvPr/>
        </p:nvSpPr>
        <p:spPr bwMode="auto">
          <a:xfrm>
            <a:off x="1390650" y="1701800"/>
            <a:ext cx="1979613" cy="6286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u="sng">
                <a:latin typeface="CG Times" pitchFamily="18" charset="0"/>
              </a:rPr>
              <a:t>rede interna</a:t>
            </a:r>
          </a:p>
          <a:p>
            <a:pPr algn="ctr"/>
            <a:r>
              <a:rPr lang="pt-PT" sz="1600" b="0">
                <a:latin typeface="CG Times" pitchFamily="18" charset="0"/>
              </a:rPr>
              <a:t>192.168.1.0 /24</a:t>
            </a:r>
          </a:p>
        </p:txBody>
      </p:sp>
      <p:sp>
        <p:nvSpPr>
          <p:cNvPr id="455698" name="Text Box 18"/>
          <p:cNvSpPr txBox="1">
            <a:spLocks noChangeArrowheads="1"/>
          </p:cNvSpPr>
          <p:nvPr/>
        </p:nvSpPr>
        <p:spPr bwMode="auto">
          <a:xfrm>
            <a:off x="4856163" y="2133600"/>
            <a:ext cx="396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>
                <a:solidFill>
                  <a:schemeClr val="tx1"/>
                </a:solidFill>
                <a:latin typeface="Calibri" pitchFamily="34" charset="0"/>
              </a:rPr>
              <a:t>RT1</a:t>
            </a:r>
          </a:p>
        </p:txBody>
      </p:sp>
      <p:sp>
        <p:nvSpPr>
          <p:cNvPr id="455700" name="Rectangle 20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>
                <a:solidFill>
                  <a:srgbClr val="0000FF"/>
                </a:solidFill>
                <a:latin typeface="Verdana" pitchFamily="34" charset="0"/>
              </a:rPr>
              <a:t>Configuração do NAT nos Routers CISCO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9" name="Rectangle 11"/>
          <p:cNvSpPr>
            <a:spLocks noChangeArrowheads="1"/>
          </p:cNvSpPr>
          <p:nvPr/>
        </p:nvSpPr>
        <p:spPr bwMode="auto">
          <a:xfrm>
            <a:off x="1352550" y="441325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>
                <a:solidFill>
                  <a:srgbClr val="0000FF"/>
                </a:solidFill>
                <a:latin typeface="Verdana" pitchFamily="34" charset="0"/>
              </a:rPr>
              <a:t>Configuração do PAT nos Routers CISCO</a:t>
            </a:r>
          </a:p>
        </p:txBody>
      </p:sp>
      <p:sp>
        <p:nvSpPr>
          <p:cNvPr id="493580" name="Text Box 12"/>
          <p:cNvSpPr txBox="1">
            <a:spLocks noChangeArrowheads="1"/>
          </p:cNvSpPr>
          <p:nvPr/>
        </p:nvSpPr>
        <p:spPr bwMode="auto">
          <a:xfrm>
            <a:off x="852488" y="3136900"/>
            <a:ext cx="8564562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/>
            <a:endParaRPr lang="en-US" sz="1600" b="0"/>
          </a:p>
          <a:p>
            <a:pPr algn="l"/>
            <a:r>
              <a:rPr lang="en-US" sz="1600" b="0"/>
              <a:t>RT1(config)# </a:t>
            </a:r>
            <a:r>
              <a:rPr lang="en-US" sz="1600"/>
              <a:t>access-list 12 permit 192.168.1.0 0.0.0.255</a:t>
            </a:r>
            <a:endParaRPr lang="pt-PT" sz="1600" b="0"/>
          </a:p>
          <a:p>
            <a:pPr algn="l"/>
            <a:endParaRPr lang="en-US" sz="1600" b="0"/>
          </a:p>
          <a:p>
            <a:pPr algn="l"/>
            <a:r>
              <a:rPr lang="en-US" sz="1600" b="0"/>
              <a:t>RT1(config)# </a:t>
            </a:r>
            <a:r>
              <a:rPr lang="en-US" sz="1600"/>
              <a:t>interface F0/1</a:t>
            </a:r>
            <a:endParaRPr lang="en-US" sz="1600" b="0"/>
          </a:p>
          <a:p>
            <a:pPr algn="l"/>
            <a:r>
              <a:rPr lang="en-US" sz="1600" b="0"/>
              <a:t>RT1(config-if)# </a:t>
            </a:r>
            <a:r>
              <a:rPr lang="en-US" sz="1600"/>
              <a:t>ip nat </a:t>
            </a:r>
            <a:r>
              <a:rPr lang="en-US" sz="1600">
                <a:solidFill>
                  <a:schemeClr val="accent2"/>
                </a:solidFill>
              </a:rPr>
              <a:t>inside </a:t>
            </a:r>
            <a:r>
              <a:rPr lang="en-US" sz="1600" b="0">
                <a:latin typeface="Arial" charset="0"/>
              </a:rPr>
              <a:t>(dado nas sub-interfaces, se existirem)</a:t>
            </a:r>
          </a:p>
          <a:p>
            <a:pPr algn="l"/>
            <a:r>
              <a:rPr lang="en-US" sz="1600" b="0"/>
              <a:t>RT1(config-if)# </a:t>
            </a:r>
            <a:r>
              <a:rPr lang="en-US" sz="1600"/>
              <a:t>interface F0/0</a:t>
            </a:r>
            <a:endParaRPr lang="en-US" sz="1600" b="0"/>
          </a:p>
          <a:p>
            <a:pPr algn="l"/>
            <a:r>
              <a:rPr lang="en-US" sz="1600" b="0"/>
              <a:t>RT1(config-if)# </a:t>
            </a:r>
            <a:r>
              <a:rPr lang="en-US" sz="1600"/>
              <a:t>ip nat </a:t>
            </a:r>
            <a:r>
              <a:rPr lang="en-US" sz="1600">
                <a:solidFill>
                  <a:srgbClr val="0000FF"/>
                </a:solidFill>
              </a:rPr>
              <a:t>outside</a:t>
            </a:r>
            <a:endParaRPr lang="pt-PT" sz="1600" b="0">
              <a:solidFill>
                <a:srgbClr val="0000FF"/>
              </a:solidFill>
            </a:endParaRPr>
          </a:p>
          <a:p>
            <a:pPr algn="l"/>
            <a:endParaRPr lang="en-US" sz="1600" b="0"/>
          </a:p>
          <a:p>
            <a:pPr algn="l"/>
            <a:r>
              <a:rPr lang="en-US" sz="1600" b="0"/>
              <a:t>RT1(config)# </a:t>
            </a:r>
            <a:r>
              <a:rPr lang="en-US" sz="1600"/>
              <a:t>ip nat inside source list 12 interface F0/0 </a:t>
            </a:r>
            <a:r>
              <a:rPr lang="en-US" sz="1600">
                <a:solidFill>
                  <a:srgbClr val="006600"/>
                </a:solidFill>
              </a:rPr>
              <a:t>overload</a:t>
            </a:r>
            <a:endParaRPr lang="pt-PT" sz="1600">
              <a:solidFill>
                <a:srgbClr val="006600"/>
              </a:solidFill>
            </a:endParaRPr>
          </a:p>
        </p:txBody>
      </p:sp>
      <p:pic>
        <p:nvPicPr>
          <p:cNvPr id="49358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1865313"/>
            <a:ext cx="941387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3582" name="Line 14"/>
          <p:cNvSpPr>
            <a:spLocks noChangeShapeType="1"/>
          </p:cNvSpPr>
          <p:nvPr/>
        </p:nvSpPr>
        <p:spPr bwMode="auto">
          <a:xfrm flipH="1">
            <a:off x="3730625" y="2189163"/>
            <a:ext cx="8636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3583" name="Line 15"/>
          <p:cNvSpPr>
            <a:spLocks noChangeShapeType="1"/>
          </p:cNvSpPr>
          <p:nvPr/>
        </p:nvSpPr>
        <p:spPr bwMode="auto">
          <a:xfrm flipH="1">
            <a:off x="5386388" y="2189163"/>
            <a:ext cx="900112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pt-PT"/>
          </a:p>
        </p:txBody>
      </p:sp>
      <p:sp>
        <p:nvSpPr>
          <p:cNvPr id="493584" name="Text Box 16"/>
          <p:cNvSpPr txBox="1">
            <a:spLocks noChangeArrowheads="1"/>
          </p:cNvSpPr>
          <p:nvPr/>
        </p:nvSpPr>
        <p:spPr bwMode="auto">
          <a:xfrm>
            <a:off x="3838575" y="2260600"/>
            <a:ext cx="611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0">
                <a:solidFill>
                  <a:schemeClr val="accent2"/>
                </a:solidFill>
                <a:latin typeface="Calibri" pitchFamily="34" charset="0"/>
              </a:rPr>
              <a:t>inside</a:t>
            </a:r>
          </a:p>
        </p:txBody>
      </p:sp>
      <p:sp>
        <p:nvSpPr>
          <p:cNvPr id="493585" name="Text Box 17"/>
          <p:cNvSpPr txBox="1">
            <a:spLocks noChangeArrowheads="1"/>
          </p:cNvSpPr>
          <p:nvPr/>
        </p:nvSpPr>
        <p:spPr bwMode="auto">
          <a:xfrm>
            <a:off x="5494338" y="2260600"/>
            <a:ext cx="771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 b="0">
                <a:solidFill>
                  <a:srgbClr val="0000FF"/>
                </a:solidFill>
                <a:latin typeface="Calibri" pitchFamily="34" charset="0"/>
              </a:rPr>
              <a:t>outside</a:t>
            </a:r>
          </a:p>
        </p:txBody>
      </p:sp>
      <p:sp>
        <p:nvSpPr>
          <p:cNvPr id="493586" name="Text Box 18"/>
          <p:cNvSpPr txBox="1">
            <a:spLocks noChangeArrowheads="1"/>
          </p:cNvSpPr>
          <p:nvPr/>
        </p:nvSpPr>
        <p:spPr bwMode="auto">
          <a:xfrm>
            <a:off x="6681788" y="1755775"/>
            <a:ext cx="1763712" cy="6286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u="sng">
                <a:latin typeface="CG Times" pitchFamily="18" charset="0"/>
              </a:rPr>
              <a:t>IP Público</a:t>
            </a:r>
          </a:p>
          <a:p>
            <a:pPr algn="ctr"/>
            <a:r>
              <a:rPr lang="pt-PT" sz="1600" b="0">
                <a:latin typeface="CG Times" pitchFamily="18" charset="0"/>
              </a:rPr>
              <a:t>200.0.0.1</a:t>
            </a:r>
          </a:p>
        </p:txBody>
      </p:sp>
      <p:sp>
        <p:nvSpPr>
          <p:cNvPr id="493587" name="Text Box 19"/>
          <p:cNvSpPr txBox="1">
            <a:spLocks noChangeArrowheads="1"/>
          </p:cNvSpPr>
          <p:nvPr/>
        </p:nvSpPr>
        <p:spPr bwMode="auto">
          <a:xfrm>
            <a:off x="1390650" y="1757363"/>
            <a:ext cx="1979613" cy="6286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pt-PT" u="sng">
                <a:latin typeface="CG Times" pitchFamily="18" charset="0"/>
              </a:rPr>
              <a:t>rede interna</a:t>
            </a:r>
          </a:p>
          <a:p>
            <a:pPr algn="ctr"/>
            <a:r>
              <a:rPr lang="pt-PT" sz="1600" b="0">
                <a:latin typeface="CG Times" pitchFamily="18" charset="0"/>
              </a:rPr>
              <a:t>192.168.1.0 /24</a:t>
            </a:r>
          </a:p>
        </p:txBody>
      </p:sp>
      <p:sp>
        <p:nvSpPr>
          <p:cNvPr id="493588" name="Text Box 20"/>
          <p:cNvSpPr txBox="1">
            <a:spLocks noChangeArrowheads="1"/>
          </p:cNvSpPr>
          <p:nvPr/>
        </p:nvSpPr>
        <p:spPr bwMode="auto">
          <a:xfrm>
            <a:off x="4856163" y="2189163"/>
            <a:ext cx="396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2000">
                <a:solidFill>
                  <a:schemeClr val="tx1"/>
                </a:solidFill>
                <a:latin typeface="Calibri" pitchFamily="34" charset="0"/>
              </a:rPr>
              <a:t>RT1</a:t>
            </a:r>
          </a:p>
        </p:txBody>
      </p:sp>
      <p:sp>
        <p:nvSpPr>
          <p:cNvPr id="493589" name="Text Box 21"/>
          <p:cNvSpPr txBox="1">
            <a:spLocks noChangeArrowheads="1"/>
          </p:cNvSpPr>
          <p:nvPr/>
        </p:nvSpPr>
        <p:spPr bwMode="auto">
          <a:xfrm>
            <a:off x="3908425" y="1828800"/>
            <a:ext cx="4889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600"/>
              <a:t>F0/1</a:t>
            </a:r>
          </a:p>
        </p:txBody>
      </p:sp>
      <p:sp>
        <p:nvSpPr>
          <p:cNvPr id="493590" name="Text Box 22"/>
          <p:cNvSpPr txBox="1">
            <a:spLocks noChangeArrowheads="1"/>
          </p:cNvSpPr>
          <p:nvPr/>
        </p:nvSpPr>
        <p:spPr bwMode="auto">
          <a:xfrm>
            <a:off x="5600700" y="1828800"/>
            <a:ext cx="4889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 sz="1600"/>
              <a:t>F0/0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75" y="1592263"/>
            <a:ext cx="511016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2135" name="Text Box 7"/>
          <p:cNvSpPr txBox="1">
            <a:spLocks noChangeArrowheads="1"/>
          </p:cNvSpPr>
          <p:nvPr/>
        </p:nvSpPr>
        <p:spPr bwMode="auto">
          <a:xfrm>
            <a:off x="7113588" y="1771650"/>
            <a:ext cx="4746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G Times" pitchFamily="18" charset="0"/>
              </a:rPr>
              <a:t>MC</a:t>
            </a:r>
          </a:p>
        </p:txBody>
      </p:sp>
      <p:sp>
        <p:nvSpPr>
          <p:cNvPr id="432136" name="Text Box 8"/>
          <p:cNvSpPr txBox="1">
            <a:spLocks noChangeArrowheads="1"/>
          </p:cNvSpPr>
          <p:nvPr/>
        </p:nvSpPr>
        <p:spPr bwMode="auto">
          <a:xfrm>
            <a:off x="7185025" y="2924175"/>
            <a:ext cx="30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G Times" pitchFamily="18" charset="0"/>
              </a:rPr>
              <a:t>IC</a:t>
            </a:r>
          </a:p>
        </p:txBody>
      </p:sp>
      <p:sp>
        <p:nvSpPr>
          <p:cNvPr id="432137" name="Text Box 9"/>
          <p:cNvSpPr txBox="1">
            <a:spLocks noChangeArrowheads="1"/>
          </p:cNvSpPr>
          <p:nvPr/>
        </p:nvSpPr>
        <p:spPr bwMode="auto">
          <a:xfrm>
            <a:off x="7148513" y="4221163"/>
            <a:ext cx="4413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PT">
                <a:latin typeface="CG Times" pitchFamily="18" charset="0"/>
              </a:rPr>
              <a:t>HC</a:t>
            </a:r>
          </a:p>
        </p:txBody>
      </p:sp>
      <p:sp>
        <p:nvSpPr>
          <p:cNvPr id="432138" name="Rectangle 10"/>
          <p:cNvSpPr>
            <a:spLocks noChangeArrowheads="1"/>
          </p:cNvSpPr>
          <p:nvPr/>
        </p:nvSpPr>
        <p:spPr bwMode="auto">
          <a:xfrm>
            <a:off x="1352550" y="439738"/>
            <a:ext cx="72009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9375" tIns="39688" rIns="79375" bIns="39688"/>
          <a:lstStyle/>
          <a:p>
            <a:pPr algn="ctr" defTabSz="971550" eaLnBrk="1" hangingPunct="1">
              <a:buClrTx/>
              <a:buSzTx/>
              <a:buFontTx/>
              <a:buNone/>
            </a:pPr>
            <a:r>
              <a:rPr lang="pt-PT" sz="2600">
                <a:solidFill>
                  <a:srgbClr val="0000FF"/>
                </a:solidFill>
                <a:latin typeface="Verdana" pitchFamily="34" charset="0"/>
              </a:rPr>
              <a:t>Topologia Lógica com Redundância</a:t>
            </a:r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winkle">
  <a:themeElements>
    <a:clrScheme name="">
      <a:dk1>
        <a:srgbClr val="000000"/>
      </a:dk1>
      <a:lt1>
        <a:srgbClr val="FFFFFF"/>
      </a:lt1>
      <a:dk2>
        <a:srgbClr val="919191"/>
      </a:dk2>
      <a:lt2>
        <a:srgbClr val="FAFD00"/>
      </a:lt2>
      <a:accent1>
        <a:srgbClr val="CECECE"/>
      </a:accent1>
      <a:accent2>
        <a:srgbClr val="FF0000"/>
      </a:accent2>
      <a:accent3>
        <a:srgbClr val="C7C7C7"/>
      </a:accent3>
      <a:accent4>
        <a:srgbClr val="DADADA"/>
      </a:accent4>
      <a:accent5>
        <a:srgbClr val="E3E3E3"/>
      </a:accent5>
      <a:accent6>
        <a:srgbClr val="E70000"/>
      </a:accent6>
      <a:hlink>
        <a:srgbClr val="00FF00"/>
      </a:hlink>
      <a:folHlink>
        <a:srgbClr val="CF0E30"/>
      </a:folHlink>
    </a:clrScheme>
    <a:fontScheme name="1_Twinkle">
      <a:majorFont>
        <a:latin typeface="Verdana"/>
        <a:ea typeface=""/>
        <a:cs typeface=""/>
      </a:majorFont>
      <a:minorFont>
        <a:latin typeface="CG 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triangl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Courier New" pitchFamily="49" charset="0"/>
          </a:defRPr>
        </a:defPPr>
      </a:lstStyle>
    </a:spDef>
    <a:lnDef>
      <a:spPr bwMode="auto">
        <a:noFill/>
        <a:ln w="1905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1_Twinkl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winkl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winkl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18300</TotalTime>
  <Words>2670</Words>
  <Application>Microsoft Office PowerPoint</Application>
  <PresentationFormat>Papel A4 (210x297 mm)</PresentationFormat>
  <Paragraphs>574</Paragraphs>
  <Slides>85</Slides>
  <Notes>7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dos diapositivos</vt:lpstr>
      </vt:variant>
      <vt:variant>
        <vt:i4>85</vt:i4>
      </vt:variant>
    </vt:vector>
  </HeadingPairs>
  <TitlesOfParts>
    <vt:vector size="88" baseType="lpstr">
      <vt:lpstr>1_Twinkle</vt:lpstr>
      <vt:lpstr>Equação</vt:lpstr>
      <vt:lpstr>Visio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de Circuitos Analógicos</dc:title>
  <dc:creator>Pedro Alves</dc:creator>
  <cp:lastModifiedBy>jorge</cp:lastModifiedBy>
  <cp:revision>509</cp:revision>
  <cp:lastPrinted>1999-12-28T14:34:33Z</cp:lastPrinted>
  <dcterms:created xsi:type="dcterms:W3CDTF">1995-11-30T11:54:08Z</dcterms:created>
  <dcterms:modified xsi:type="dcterms:W3CDTF">2013-09-08T18:53:22Z</dcterms:modified>
</cp:coreProperties>
</file>